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4.xml" ContentType="application/vnd.openxmlformats-officedocument.presentationml.tags+xml"/>
  <Override PartName="/ppt/notesSlides/notesSlide10.xml" ContentType="application/vnd.openxmlformats-officedocument.presentationml.notesSlide+xml"/>
  <Override PartName="/ppt/tags/tag105.xml" ContentType="application/vnd.openxmlformats-officedocument.presentationml.tags+xml"/>
  <Override PartName="/ppt/notesSlides/notesSlide11.xml" ContentType="application/vnd.openxmlformats-officedocument.presentationml.notesSlide+xml"/>
  <Override PartName="/ppt/tags/tag106.xml" ContentType="application/vnd.openxmlformats-officedocument.presentationml.tags+xml"/>
  <Override PartName="/ppt/notesSlides/notesSlide12.xml" ContentType="application/vnd.openxmlformats-officedocument.presentationml.notesSlide+xml"/>
  <Override PartName="/ppt/tags/tag107.xml" ContentType="application/vnd.openxmlformats-officedocument.presentationml.tags+xml"/>
  <Override PartName="/ppt/notesSlides/notesSlide13.xml" ContentType="application/vnd.openxmlformats-officedocument.presentationml.notesSlide+xml"/>
  <Override PartName="/ppt/tags/tag108.xml" ContentType="application/vnd.openxmlformats-officedocument.presentationml.tags+xml"/>
  <Override PartName="/ppt/notesSlides/notesSlide14.xml" ContentType="application/vnd.openxmlformats-officedocument.presentationml.notesSlide+xml"/>
  <Override PartName="/ppt/tags/tag109.xml" ContentType="application/vnd.openxmlformats-officedocument.presentationml.tags+xml"/>
  <Override PartName="/ppt/notesSlides/notesSlide15.xml" ContentType="application/vnd.openxmlformats-officedocument.presentationml.notesSlide+xml"/>
  <Override PartName="/ppt/tags/tag110.xml" ContentType="application/vnd.openxmlformats-officedocument.presentationml.tags+xml"/>
  <Override PartName="/ppt/notesSlides/notesSlide1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1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1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1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2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2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2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2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4.xml" ContentType="application/vnd.openxmlformats-officedocument.presentationml.notesSlide+xml"/>
  <Override PartName="/ppt/tags/tag127.xml" ContentType="application/vnd.openxmlformats-officedocument.presentationml.tags+xml"/>
  <Override PartName="/ppt/notesSlides/notesSlide2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26.xml" ContentType="application/vnd.openxmlformats-officedocument.presentationml.notesSlide+xml"/>
  <Override PartName="/ppt/tags/tag130.xml" ContentType="application/vnd.openxmlformats-officedocument.presentationml.tags+xml"/>
  <Override PartName="/ppt/notesSlides/notesSlide27.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8.xml" ContentType="application/vnd.openxmlformats-officedocument.presentationml.notesSlide+xml"/>
  <Override PartName="/ppt/tags/tag134.xml" ContentType="application/vnd.openxmlformats-officedocument.presentationml.tags+xml"/>
  <Override PartName="/ppt/notesSlides/notesSlide29.xml" ContentType="application/vnd.openxmlformats-officedocument.presentationml.notesSlide+xml"/>
  <Override PartName="/ppt/tags/tag135.xml" ContentType="application/vnd.openxmlformats-officedocument.presentationml.tags+xml"/>
  <Override PartName="/ppt/notesSlides/notesSlide30.xml" ContentType="application/vnd.openxmlformats-officedocument.presentationml.notesSlide+xml"/>
  <Override PartName="/ppt/tags/tag13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sldIdLst>
    <p:sldId id="1896" r:id="rId2"/>
    <p:sldId id="1924" r:id="rId3"/>
    <p:sldId id="1921" r:id="rId4"/>
    <p:sldId id="1903" r:id="rId5"/>
    <p:sldId id="301" r:id="rId6"/>
    <p:sldId id="303" r:id="rId7"/>
    <p:sldId id="304" r:id="rId8"/>
    <p:sldId id="306" r:id="rId9"/>
    <p:sldId id="308" r:id="rId10"/>
    <p:sldId id="309" r:id="rId11"/>
    <p:sldId id="1904" r:id="rId12"/>
    <p:sldId id="262" r:id="rId13"/>
    <p:sldId id="257" r:id="rId14"/>
    <p:sldId id="263" r:id="rId15"/>
    <p:sldId id="258" r:id="rId16"/>
    <p:sldId id="259" r:id="rId17"/>
    <p:sldId id="264" r:id="rId18"/>
    <p:sldId id="1905" r:id="rId19"/>
    <p:sldId id="294" r:id="rId20"/>
    <p:sldId id="332" r:id="rId21"/>
    <p:sldId id="335" r:id="rId22"/>
    <p:sldId id="336" r:id="rId23"/>
    <p:sldId id="337" r:id="rId24"/>
    <p:sldId id="338" r:id="rId25"/>
    <p:sldId id="341" r:id="rId26"/>
    <p:sldId id="342" r:id="rId27"/>
    <p:sldId id="343" r:id="rId28"/>
    <p:sldId id="345" r:id="rId29"/>
    <p:sldId id="346" r:id="rId30"/>
    <p:sldId id="347" r:id="rId31"/>
    <p:sldId id="348" r:id="rId32"/>
    <p:sldId id="349" r:id="rId33"/>
    <p:sldId id="350" r:id="rId34"/>
    <p:sldId id="351" r:id="rId35"/>
    <p:sldId id="352" r:id="rId36"/>
    <p:sldId id="344" r:id="rId37"/>
    <p:sldId id="1906" r:id="rId38"/>
    <p:sldId id="1900" r:id="rId39"/>
    <p:sldId id="1912" r:id="rId40"/>
    <p:sldId id="1913" r:id="rId41"/>
    <p:sldId id="1914" r:id="rId42"/>
    <p:sldId id="1915" r:id="rId43"/>
    <p:sldId id="1925" r:id="rId44"/>
    <p:sldId id="1917" r:id="rId45"/>
    <p:sldId id="1918" r:id="rId46"/>
    <p:sldId id="1919" r:id="rId47"/>
    <p:sldId id="1920" r:id="rId48"/>
    <p:sldId id="1907" r:id="rId49"/>
    <p:sldId id="1901" r:id="rId50"/>
    <p:sldId id="1908" r:id="rId51"/>
    <p:sldId id="1909" r:id="rId52"/>
    <p:sldId id="1926" r:id="rId53"/>
    <p:sldId id="1911" r:id="rId54"/>
    <p:sldId id="192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B57218D-3CBB-6646-AB10-2C23B6AE1864}">
          <p14:sldIdLst>
            <p14:sldId id="1896"/>
            <p14:sldId id="1924"/>
            <p14:sldId id="1921"/>
            <p14:sldId id="1903"/>
            <p14:sldId id="301"/>
            <p14:sldId id="303"/>
            <p14:sldId id="304"/>
            <p14:sldId id="306"/>
            <p14:sldId id="308"/>
            <p14:sldId id="309"/>
            <p14:sldId id="1904"/>
            <p14:sldId id="262"/>
            <p14:sldId id="257"/>
            <p14:sldId id="263"/>
            <p14:sldId id="258"/>
            <p14:sldId id="259"/>
            <p14:sldId id="264"/>
            <p14:sldId id="1905"/>
            <p14:sldId id="294"/>
            <p14:sldId id="332"/>
            <p14:sldId id="335"/>
            <p14:sldId id="336"/>
            <p14:sldId id="337"/>
            <p14:sldId id="338"/>
            <p14:sldId id="341"/>
            <p14:sldId id="342"/>
            <p14:sldId id="343"/>
            <p14:sldId id="345"/>
            <p14:sldId id="346"/>
            <p14:sldId id="347"/>
            <p14:sldId id="348"/>
            <p14:sldId id="349"/>
            <p14:sldId id="350"/>
            <p14:sldId id="351"/>
            <p14:sldId id="352"/>
            <p14:sldId id="344"/>
            <p14:sldId id="1906"/>
            <p14:sldId id="1900"/>
            <p14:sldId id="1912"/>
            <p14:sldId id="1913"/>
            <p14:sldId id="1914"/>
            <p14:sldId id="1915"/>
            <p14:sldId id="1925"/>
            <p14:sldId id="1917"/>
            <p14:sldId id="1918"/>
            <p14:sldId id="1919"/>
            <p14:sldId id="1920"/>
            <p14:sldId id="1907"/>
            <p14:sldId id="1901"/>
            <p14:sldId id="1908"/>
            <p14:sldId id="1909"/>
            <p14:sldId id="1926"/>
            <p14:sldId id="1911"/>
            <p14:sldId id="19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DDD"/>
    <a:srgbClr val="BE384B"/>
    <a:srgbClr val="E2F0D9"/>
    <a:srgbClr val="DAE3F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autoAdjust="0"/>
    <p:restoredTop sz="94906" autoAdjust="0"/>
  </p:normalViewPr>
  <p:slideViewPr>
    <p:cSldViewPr snapToGrid="0" snapToObjects="1">
      <p:cViewPr varScale="1">
        <p:scale>
          <a:sx n="84" d="100"/>
          <a:sy n="84" d="100"/>
        </p:scale>
        <p:origin x="60" y="321"/>
      </p:cViewPr>
      <p:guideLst/>
    </p:cSldViewPr>
  </p:slideViewPr>
  <p:outlineViewPr>
    <p:cViewPr>
      <p:scale>
        <a:sx n="33" d="100"/>
        <a:sy n="33" d="100"/>
      </p:scale>
      <p:origin x="0" y="0"/>
    </p:cViewPr>
  </p:outlineViewPr>
  <p:notesTextViewPr>
    <p:cViewPr>
      <p:scale>
        <a:sx n="145" d="100"/>
        <a:sy n="14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资金需求/万元</c:v>
                </c:pt>
              </c:strCache>
            </c:strRef>
          </c:tx>
          <c:spPr>
            <a:solidFill>
              <a:schemeClr val="accent1"/>
            </a:solidFill>
            <a:ln>
              <a:noFill/>
            </a:ln>
            <a:effectLst/>
          </c:spPr>
          <c:invertIfNegative val="0"/>
          <c:cat>
            <c:strRef>
              <c:f>Sheet1!$A$2:$A$7</c:f>
              <c:strCache>
                <c:ptCount val="6"/>
                <c:pt idx="0">
                  <c:v>设计人工</c:v>
                </c:pt>
                <c:pt idx="1">
                  <c:v>运维人工</c:v>
                </c:pt>
                <c:pt idx="2">
                  <c:v>测试部署人工</c:v>
                </c:pt>
                <c:pt idx="3">
                  <c:v>开发人工</c:v>
                </c:pt>
                <c:pt idx="4">
                  <c:v>设备用品</c:v>
                </c:pt>
                <c:pt idx="5">
                  <c:v>合计</c:v>
                </c:pt>
              </c:strCache>
            </c:strRef>
          </c:cat>
          <c:val>
            <c:numRef>
              <c:f>Sheet1!$B$2:$B$7</c:f>
              <c:numCache>
                <c:formatCode>General</c:formatCode>
                <c:ptCount val="6"/>
                <c:pt idx="0">
                  <c:v>7.7750000000000004</c:v>
                </c:pt>
                <c:pt idx="1">
                  <c:v>6</c:v>
                </c:pt>
                <c:pt idx="2">
                  <c:v>5.55</c:v>
                </c:pt>
                <c:pt idx="3">
                  <c:v>43.8</c:v>
                </c:pt>
                <c:pt idx="4">
                  <c:v>163.57329999999999</c:v>
                </c:pt>
                <c:pt idx="5">
                  <c:v>238.9083</c:v>
                </c:pt>
              </c:numCache>
            </c:numRef>
          </c:val>
          <c:extLst>
            <c:ext xmlns:c16="http://schemas.microsoft.com/office/drawing/2014/chart" uri="{C3380CC4-5D6E-409C-BE32-E72D297353CC}">
              <c16:uniqueId val="{00000000-77B8-4CED-806C-AC2140740BDD}"/>
            </c:ext>
          </c:extLst>
        </c:ser>
        <c:ser>
          <c:idx val="1"/>
          <c:order val="1"/>
          <c:tx>
            <c:strRef>
              <c:f>Sheet1!$C$1</c:f>
              <c:strCache>
                <c:ptCount val="1"/>
                <c:pt idx="0">
                  <c:v>储备成本/万元</c:v>
                </c:pt>
              </c:strCache>
            </c:strRef>
          </c:tx>
          <c:spPr>
            <a:solidFill>
              <a:schemeClr val="accent2"/>
            </a:solidFill>
            <a:ln>
              <a:noFill/>
            </a:ln>
            <a:effectLst/>
          </c:spPr>
          <c:invertIfNegative val="0"/>
          <c:cat>
            <c:strRef>
              <c:f>Sheet1!$A$2:$A$7</c:f>
              <c:strCache>
                <c:ptCount val="6"/>
                <c:pt idx="0">
                  <c:v>设计人工</c:v>
                </c:pt>
                <c:pt idx="1">
                  <c:v>运维人工</c:v>
                </c:pt>
                <c:pt idx="2">
                  <c:v>测试部署人工</c:v>
                </c:pt>
                <c:pt idx="3">
                  <c:v>开发人工</c:v>
                </c:pt>
                <c:pt idx="4">
                  <c:v>设备用品</c:v>
                </c:pt>
                <c:pt idx="5">
                  <c:v>合计</c:v>
                </c:pt>
              </c:strCache>
            </c:strRef>
          </c:cat>
          <c:val>
            <c:numRef>
              <c:f>Sheet1!$C$2:$C$7</c:f>
              <c:numCache>
                <c:formatCode>General</c:formatCode>
                <c:ptCount val="6"/>
                <c:pt idx="0">
                  <c:v>0.38874999999999998</c:v>
                </c:pt>
                <c:pt idx="1">
                  <c:v>0.6</c:v>
                </c:pt>
                <c:pt idx="2">
                  <c:v>1.1100000000000001</c:v>
                </c:pt>
                <c:pt idx="3">
                  <c:v>8.76</c:v>
                </c:pt>
                <c:pt idx="4">
                  <c:v>25</c:v>
                </c:pt>
                <c:pt idx="5">
                  <c:v>35.869999999999997</c:v>
                </c:pt>
              </c:numCache>
            </c:numRef>
          </c:val>
          <c:extLst>
            <c:ext xmlns:c16="http://schemas.microsoft.com/office/drawing/2014/chart" uri="{C3380CC4-5D6E-409C-BE32-E72D297353CC}">
              <c16:uniqueId val="{00000001-77B8-4CED-806C-AC2140740BDD}"/>
            </c:ext>
          </c:extLst>
        </c:ser>
        <c:dLbls>
          <c:showLegendKey val="0"/>
          <c:showVal val="0"/>
          <c:showCatName val="0"/>
          <c:showSerName val="0"/>
          <c:showPercent val="0"/>
          <c:showBubbleSize val="0"/>
        </c:dLbls>
        <c:gapWidth val="150"/>
        <c:overlap val="100"/>
        <c:axId val="1190217487"/>
        <c:axId val="1190216047"/>
      </c:barChart>
      <c:catAx>
        <c:axId val="119021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90216047"/>
        <c:crosses val="autoZero"/>
        <c:auto val="1"/>
        <c:lblAlgn val="ctr"/>
        <c:lblOffset val="100"/>
        <c:noMultiLvlLbl val="0"/>
      </c:catAx>
      <c:valAx>
        <c:axId val="1190216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90217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91CF-7A7D-D044-9CB3-5F861DFCAAFD}" type="datetimeFigureOut">
              <a:rPr kumimoji="1" lang="zh-CN" altLang="en-US" smtClean="0"/>
              <a:t>2023/5/29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A6607-B269-8F40-B9A6-D9F712BF1BBD}" type="slidenum">
              <a:rPr kumimoji="1" lang="zh-CN" altLang="en-US" smtClean="0"/>
              <a:t>‹#›</a:t>
            </a:fld>
            <a:endParaRPr kumimoji="1" lang="zh-CN" altLang="en-US"/>
          </a:p>
        </p:txBody>
      </p:sp>
    </p:spTree>
    <p:extLst>
      <p:ext uri="{BB962C8B-B14F-4D97-AF65-F5344CB8AC3E}">
        <p14:creationId xmlns:p14="http://schemas.microsoft.com/office/powerpoint/2010/main" val="273947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结果主题强调了项目交付的结果和质量</a:t>
            </a:r>
            <a:endParaRPr kumimoji="1" lang="zh-CN" altLang="en-US" dirty="0"/>
          </a:p>
        </p:txBody>
      </p:sp>
      <p:sp>
        <p:nvSpPr>
          <p:cNvPr id="4" name="灯片编号占位符 3"/>
          <p:cNvSpPr>
            <a:spLocks noGrp="1"/>
          </p:cNvSpPr>
          <p:nvPr>
            <p:ph type="sldNum" sz="quarter" idx="5"/>
          </p:nvPr>
        </p:nvSpPr>
        <p:spPr/>
        <p:txBody>
          <a:bodyPr/>
          <a:lstStyle/>
          <a:p>
            <a:fld id="{989A6607-B269-8F40-B9A6-D9F712BF1BBD}" type="slidenum">
              <a:rPr kumimoji="1" lang="zh-CN" altLang="en-US" smtClean="0"/>
              <a:t>2</a:t>
            </a:fld>
            <a:endParaRPr kumimoji="1" lang="zh-CN" altLang="en-US"/>
          </a:p>
        </p:txBody>
      </p:sp>
    </p:spTree>
    <p:extLst>
      <p:ext uri="{BB962C8B-B14F-4D97-AF65-F5344CB8AC3E}">
        <p14:creationId xmlns:p14="http://schemas.microsoft.com/office/powerpoint/2010/main" val="400883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人力资源：该项目需要具备区块链、数据分析、数据挖掘和人工智能等相关领域的专业人才，包括项目经理、开发人员、测试人员、数据分析师、运维人员等。</a:t>
            </a:r>
          </a:p>
          <a:p>
            <a:r>
              <a:rPr lang="en-US" altLang="zh-CN" dirty="0"/>
              <a:t>2. </a:t>
            </a:r>
            <a:r>
              <a:rPr lang="zh-CN" altLang="en-US" dirty="0"/>
              <a:t>场地设施和硬件资源：该项目需要办公场地及各类办公设施等。该项目需要购买或租用一些硬件资源，包括服务器、存储设备、网络设备、开发和测试环境等。</a:t>
            </a:r>
          </a:p>
          <a:p>
            <a:r>
              <a:rPr lang="en-US" altLang="zh-CN" dirty="0"/>
              <a:t>3. </a:t>
            </a:r>
            <a:r>
              <a:rPr lang="zh-CN" altLang="en-US" dirty="0"/>
              <a:t>软件资源：该项目需要使用一些软件资源，包括操作系统、数据库系统、开发工具、测试工具、数据分析和可视化工具等。</a:t>
            </a:r>
          </a:p>
          <a:p>
            <a:r>
              <a:rPr lang="en-US" altLang="zh-CN" dirty="0"/>
              <a:t>4. </a:t>
            </a:r>
            <a:r>
              <a:rPr lang="zh-CN" altLang="en-US" dirty="0"/>
              <a:t>学习和培训资源：该项目需要提供学习和培训资源，以便团队成员能够学习和应用新的技术和工具，并不断改进和完善项目。</a:t>
            </a:r>
          </a:p>
          <a:p>
            <a:r>
              <a:rPr lang="en-US" altLang="zh-CN" dirty="0"/>
              <a:t>5. </a:t>
            </a:r>
            <a:r>
              <a:rPr lang="zh-CN" altLang="en-US" dirty="0"/>
              <a:t>财务资源：该项目需要有足够的财务资源，以支持项目的预算和支出，包括人力成本、硬件和软件成本、培训和支持成本等方面的支出。</a:t>
            </a:r>
          </a:p>
          <a:p>
            <a:r>
              <a:rPr lang="en-US" altLang="zh-CN" dirty="0"/>
              <a:t>6. </a:t>
            </a:r>
            <a:r>
              <a:rPr lang="zh-CN" altLang="en-US" dirty="0"/>
              <a:t>信息资源：该项目需要访问和利用一些信息资源，包括区块链和数据分析相关的文献、资料、数据集和开源工具等。</a:t>
            </a:r>
          </a:p>
          <a:p>
            <a:r>
              <a:rPr lang="en-US" altLang="zh-CN" dirty="0"/>
              <a:t>7. </a:t>
            </a:r>
            <a:r>
              <a:rPr lang="zh-CN" altLang="en-US" dirty="0"/>
              <a:t>合作资源：该项目可能需要与其他组织或团队合作，共同完成一些任务或解决一些问题，因此需要具备合作资源和能力。</a:t>
            </a:r>
          </a:p>
          <a:p>
            <a:r>
              <a:rPr lang="en-US" altLang="zh-CN" dirty="0"/>
              <a:t>8. </a:t>
            </a:r>
            <a:r>
              <a:rPr lang="zh-CN" altLang="en-US" dirty="0"/>
              <a:t>管理资源：该项目需要具备一些管理资源，包括项目管理工具、沟通和协作工具、风险管理工具等，以便进行项目管理和控制。</a:t>
            </a:r>
          </a:p>
        </p:txBody>
      </p:sp>
      <p:sp>
        <p:nvSpPr>
          <p:cNvPr id="4" name="灯片编号占位符 3"/>
          <p:cNvSpPr>
            <a:spLocks noGrp="1"/>
          </p:cNvSpPr>
          <p:nvPr>
            <p:ph type="sldNum" sz="quarter" idx="5"/>
          </p:nvPr>
        </p:nvSpPr>
        <p:spPr/>
        <p:txBody>
          <a:bodyPr/>
          <a:lstStyle/>
          <a:p>
            <a:fld id="{209EF27C-347E-4DE9-BC4A-9ACE048C63B4}" type="slidenum">
              <a:rPr lang="zh-CN" altLang="en-US" smtClean="0"/>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r>
              <a:rPr lang="zh-CN" altLang="zh-CN" sz="1800" kern="0" dirty="0">
                <a:solidFill>
                  <a:srgbClr val="000000"/>
                </a:solidFill>
                <a:effectLst/>
                <a:latin typeface="Calibri" panose="020F0502020204030204" pitchFamily="34" charset="0"/>
                <a:ea typeface="宋体" pitchFamily="2" charset="-122"/>
                <a:cs typeface="宋体" pitchFamily="2" charset="-122"/>
              </a:rPr>
              <a:t>以上海市杨浦区</a:t>
            </a:r>
            <a:r>
              <a:rPr lang="en-US" altLang="zh-CN" sz="1800" kern="0" dirty="0" err="1">
                <a:solidFill>
                  <a:srgbClr val="000000"/>
                </a:solidFill>
                <a:effectLst/>
                <a:latin typeface="Calibri" panose="020F0502020204030204" pitchFamily="34" charset="0"/>
                <a:ea typeface="宋体" pitchFamily="2" charset="-122"/>
                <a:cs typeface="宋体" pitchFamily="2" charset="-122"/>
              </a:rPr>
              <a:t>Distrii</a:t>
            </a:r>
            <a:r>
              <a:rPr lang="zh-CN" altLang="zh-CN" sz="1800" kern="0" dirty="0">
                <a:solidFill>
                  <a:srgbClr val="000000"/>
                </a:solidFill>
                <a:effectLst/>
                <a:latin typeface="Calibri" panose="020F0502020204030204" pitchFamily="34" charset="0"/>
                <a:ea typeface="宋体" pitchFamily="2" charset="-122"/>
                <a:cs typeface="宋体" pitchFamily="2" charset="-122"/>
              </a:rPr>
              <a:t>办伴（安联中心）写字楼为例，其租用价格为</a:t>
            </a:r>
            <a:r>
              <a:rPr lang="en-US" altLang="zh-CN" sz="1800" kern="0" dirty="0">
                <a:solidFill>
                  <a:srgbClr val="000000"/>
                </a:solidFill>
                <a:effectLst/>
                <a:latin typeface="Calibri" panose="020F0502020204030204" pitchFamily="34" charset="0"/>
                <a:ea typeface="宋体" pitchFamily="2" charset="-122"/>
                <a:cs typeface="宋体" pitchFamily="2" charset="-122"/>
              </a:rPr>
              <a:t>1500</a:t>
            </a:r>
            <a:r>
              <a:rPr lang="zh-CN" altLang="zh-CN" sz="1800" kern="0" dirty="0">
                <a:solidFill>
                  <a:srgbClr val="000000"/>
                </a:solidFill>
                <a:effectLst/>
                <a:latin typeface="Calibri" panose="020F0502020204030204" pitchFamily="34" charset="0"/>
                <a:ea typeface="宋体" pitchFamily="2" charset="-122"/>
                <a:cs typeface="宋体" pitchFamily="2" charset="-122"/>
              </a:rPr>
              <a:t>元</a:t>
            </a:r>
            <a:r>
              <a:rPr lang="en-US" altLang="zh-CN" sz="1800" kern="0" dirty="0">
                <a:solidFill>
                  <a:srgbClr val="000000"/>
                </a:solidFill>
                <a:effectLst/>
                <a:latin typeface="Calibri" panose="020F0502020204030204" pitchFamily="34" charset="0"/>
                <a:ea typeface="宋体" pitchFamily="2" charset="-122"/>
                <a:cs typeface="宋体" pitchFamily="2" charset="-122"/>
              </a:rPr>
              <a:t>/</a:t>
            </a:r>
            <a:r>
              <a:rPr lang="zh-CN" altLang="zh-CN" sz="1800" kern="0" dirty="0">
                <a:solidFill>
                  <a:srgbClr val="000000"/>
                </a:solidFill>
                <a:effectLst/>
                <a:latin typeface="Calibri" panose="020F0502020204030204" pitchFamily="34" charset="0"/>
                <a:ea typeface="宋体" pitchFamily="2" charset="-122"/>
                <a:cs typeface="宋体" pitchFamily="2" charset="-122"/>
              </a:rPr>
              <a:t>月</a:t>
            </a:r>
            <a:r>
              <a:rPr lang="en-US" altLang="zh-CN" sz="1800" kern="0" dirty="0">
                <a:solidFill>
                  <a:srgbClr val="000000"/>
                </a:solidFill>
                <a:effectLst/>
                <a:latin typeface="Calibri" panose="020F0502020204030204" pitchFamily="34" charset="0"/>
                <a:ea typeface="宋体" pitchFamily="2" charset="-122"/>
                <a:cs typeface="宋体" pitchFamily="2" charset="-122"/>
              </a:rPr>
              <a:t>/</a:t>
            </a:r>
            <a:r>
              <a:rPr lang="zh-CN" altLang="zh-CN" sz="1800" kern="0" dirty="0">
                <a:solidFill>
                  <a:srgbClr val="000000"/>
                </a:solidFill>
                <a:effectLst/>
                <a:latin typeface="Calibri" panose="020F0502020204030204" pitchFamily="34" charset="0"/>
                <a:ea typeface="宋体" pitchFamily="2" charset="-122"/>
                <a:cs typeface="宋体" pitchFamily="2" charset="-122"/>
              </a:rPr>
              <a:t>工位</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l"/>
            <a:r>
              <a:rPr lang="zh-CN" altLang="zh-CN" sz="1800" kern="0" dirty="0">
                <a:solidFill>
                  <a:srgbClr val="000000"/>
                </a:solidFill>
                <a:effectLst/>
                <a:latin typeface="Calibri" panose="020F0502020204030204" pitchFamily="34" charset="0"/>
                <a:ea typeface="宋体" pitchFamily="2" charset="-122"/>
                <a:cs typeface="宋体" pitchFamily="2" charset="-122"/>
              </a:rPr>
              <a:t>场地设施成本估算为</a:t>
            </a:r>
            <a:r>
              <a:rPr lang="en-US" altLang="zh-CN" sz="1800" kern="0" dirty="0">
                <a:solidFill>
                  <a:srgbClr val="000000"/>
                </a:solidFill>
                <a:effectLst/>
                <a:latin typeface="Calibri" panose="020F0502020204030204" pitchFamily="34" charset="0"/>
                <a:ea typeface="宋体" pitchFamily="2" charset="-122"/>
                <a:cs typeface="宋体" pitchFamily="2" charset="-122"/>
              </a:rPr>
              <a:t>1500*10*3=45000</a:t>
            </a:r>
            <a:r>
              <a:rPr lang="zh-CN" altLang="zh-CN" sz="1800" kern="0" dirty="0">
                <a:solidFill>
                  <a:srgbClr val="000000"/>
                </a:solidFill>
                <a:effectLst/>
                <a:latin typeface="Calibri" panose="020F0502020204030204" pitchFamily="34" charset="0"/>
                <a:ea typeface="宋体" pitchFamily="2" charset="-122"/>
                <a:cs typeface="宋体" pitchFamily="2" charset="-122"/>
              </a:rPr>
              <a:t>元</a:t>
            </a:r>
            <a:endParaRPr lang="en-US" altLang="zh-CN" sz="1800" kern="0" dirty="0">
              <a:solidFill>
                <a:srgbClr val="000000"/>
              </a:solidFill>
              <a:effectLst/>
              <a:latin typeface="Calibri" panose="020F0502020204030204" pitchFamily="34" charset="0"/>
              <a:ea typeface="宋体" pitchFamily="2" charset="-122"/>
              <a:cs typeface="宋体" pitchFamily="2" charset="-122"/>
            </a:endParaRPr>
          </a:p>
          <a:p>
            <a:pPr indent="266700" algn="l"/>
            <a:endParaRPr lang="en-US" altLang="zh-CN" sz="1800" kern="0" dirty="0">
              <a:solidFill>
                <a:srgbClr val="000000"/>
              </a:solidFill>
              <a:effectLst/>
              <a:latin typeface="Calibri" panose="020F0502020204030204" pitchFamily="34" charset="0"/>
              <a:ea typeface="宋体" pitchFamily="2" charset="-122"/>
              <a:cs typeface="Times New Roman" panose="02020603050405020304" pitchFamily="18" charset="0"/>
            </a:endParaRPr>
          </a:p>
          <a:p>
            <a:pPr indent="266700" algn="l"/>
            <a:r>
              <a:rPr lang="zh-CN" altLang="zh-CN" sz="1800" kern="0" dirty="0">
                <a:solidFill>
                  <a:srgbClr val="000000"/>
                </a:solidFill>
                <a:effectLst/>
                <a:latin typeface="Calibri" panose="020F0502020204030204" pitchFamily="34" charset="0"/>
                <a:ea typeface="宋体" pitchFamily="2" charset="-122"/>
                <a:cs typeface="宋体" pitchFamily="2" charset="-122"/>
              </a:rPr>
              <a:t>平台包含数据存储集群以及数据分析集群两个部分。数据存储集群由</a:t>
            </a:r>
            <a:r>
              <a:rPr lang="en-US" altLang="zh-CN" sz="1800" kern="0" dirty="0">
                <a:solidFill>
                  <a:srgbClr val="000000"/>
                </a:solidFill>
                <a:effectLst/>
                <a:latin typeface="Calibri" panose="020F0502020204030204" pitchFamily="34" charset="0"/>
                <a:ea typeface="宋体" pitchFamily="2" charset="-122"/>
                <a:cs typeface="宋体" pitchFamily="2" charset="-122"/>
              </a:rPr>
              <a:t>12</a:t>
            </a:r>
            <a:r>
              <a:rPr lang="zh-CN" altLang="zh-CN" sz="1800" kern="0" dirty="0">
                <a:solidFill>
                  <a:srgbClr val="000000"/>
                </a:solidFill>
                <a:effectLst/>
                <a:latin typeface="Calibri" panose="020F0502020204030204" pitchFamily="34" charset="0"/>
                <a:ea typeface="宋体" pitchFamily="2" charset="-122"/>
                <a:cs typeface="宋体" pitchFamily="2" charset="-122"/>
              </a:rPr>
              <a:t>台存储服务器与</a:t>
            </a:r>
            <a:r>
              <a:rPr lang="en-US" altLang="zh-CN" sz="1800" kern="0" dirty="0">
                <a:solidFill>
                  <a:srgbClr val="000000"/>
                </a:solidFill>
                <a:effectLst/>
                <a:latin typeface="Calibri" panose="020F0502020204030204" pitchFamily="34" charset="0"/>
                <a:ea typeface="宋体" pitchFamily="2" charset="-122"/>
                <a:cs typeface="宋体" pitchFamily="2" charset="-122"/>
              </a:rPr>
              <a:t>1</a:t>
            </a:r>
            <a:r>
              <a:rPr lang="zh-CN" altLang="zh-CN" sz="1800" kern="0" dirty="0">
                <a:solidFill>
                  <a:srgbClr val="000000"/>
                </a:solidFill>
                <a:effectLst/>
                <a:latin typeface="Calibri" panose="020F0502020204030204" pitchFamily="34" charset="0"/>
                <a:ea typeface="宋体" pitchFamily="2" charset="-122"/>
                <a:cs typeface="宋体" pitchFamily="2" charset="-122"/>
              </a:rPr>
              <a:t>台数据库管理服务组成，每台机器配备</a:t>
            </a:r>
            <a:r>
              <a:rPr lang="en-US" altLang="zh-CN" sz="1800" kern="0" dirty="0">
                <a:solidFill>
                  <a:srgbClr val="000000"/>
                </a:solidFill>
                <a:effectLst/>
                <a:latin typeface="Calibri" panose="020F0502020204030204" pitchFamily="34" charset="0"/>
                <a:ea typeface="宋体" pitchFamily="2" charset="-122"/>
                <a:cs typeface="宋体" pitchFamily="2" charset="-122"/>
              </a:rPr>
              <a:t>4TB</a:t>
            </a:r>
            <a:r>
              <a:rPr lang="zh-CN" altLang="zh-CN" sz="1800" kern="0" dirty="0">
                <a:solidFill>
                  <a:srgbClr val="000000"/>
                </a:solidFill>
                <a:effectLst/>
                <a:latin typeface="Calibri" panose="020F0502020204030204" pitchFamily="34" charset="0"/>
                <a:ea typeface="宋体" pitchFamily="2" charset="-122"/>
                <a:cs typeface="宋体" pitchFamily="2" charset="-122"/>
              </a:rPr>
              <a:t>固态硬盘、</a:t>
            </a:r>
            <a:r>
              <a:rPr lang="en-US" altLang="zh-CN" sz="1800" kern="0" dirty="0">
                <a:solidFill>
                  <a:srgbClr val="000000"/>
                </a:solidFill>
                <a:effectLst/>
                <a:latin typeface="Calibri" panose="020F0502020204030204" pitchFamily="34" charset="0"/>
                <a:ea typeface="宋体" pitchFamily="2" charset="-122"/>
                <a:cs typeface="宋体" pitchFamily="2" charset="-122"/>
              </a:rPr>
              <a:t>128G</a:t>
            </a:r>
            <a:r>
              <a:rPr lang="zh-CN" altLang="zh-CN" sz="1800" kern="0" dirty="0">
                <a:solidFill>
                  <a:srgbClr val="000000"/>
                </a:solidFill>
                <a:effectLst/>
                <a:latin typeface="Calibri" panose="020F0502020204030204" pitchFamily="34" charset="0"/>
                <a:ea typeface="宋体" pitchFamily="2" charset="-122"/>
                <a:cs typeface="宋体" pitchFamily="2" charset="-122"/>
              </a:rPr>
              <a:t>内存。数据分析集群由</a:t>
            </a:r>
            <a:r>
              <a:rPr lang="en-US" altLang="zh-CN" sz="1800" kern="0" dirty="0">
                <a:solidFill>
                  <a:srgbClr val="000000"/>
                </a:solidFill>
                <a:effectLst/>
                <a:latin typeface="Calibri" panose="020F0502020204030204" pitchFamily="34" charset="0"/>
                <a:ea typeface="宋体" pitchFamily="2" charset="-122"/>
                <a:cs typeface="宋体" pitchFamily="2" charset="-122"/>
              </a:rPr>
              <a:t>2</a:t>
            </a:r>
            <a:r>
              <a:rPr lang="zh-CN" altLang="zh-CN" sz="1800" kern="0" dirty="0">
                <a:solidFill>
                  <a:srgbClr val="000000"/>
                </a:solidFill>
                <a:effectLst/>
                <a:latin typeface="Calibri" panose="020F0502020204030204" pitchFamily="34" charset="0"/>
                <a:ea typeface="宋体" pitchFamily="2" charset="-122"/>
                <a:cs typeface="宋体" pitchFamily="2" charset="-122"/>
              </a:rPr>
              <a:t>台分析服务器组成。</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0"/>
              </a:spcAft>
              <a:buClrTx/>
              <a:buSzTx/>
              <a:buFontTx/>
              <a:buNone/>
              <a:defRPr/>
            </a:pPr>
            <a:r>
              <a:rPr lang="zh-CN" altLang="zh-CN" sz="1800" kern="0" dirty="0">
                <a:solidFill>
                  <a:srgbClr val="000000"/>
                </a:solidFill>
                <a:effectLst/>
                <a:latin typeface="Calibri" panose="020F0502020204030204" pitchFamily="34" charset="0"/>
                <a:ea typeface="宋体" pitchFamily="2" charset="-122"/>
                <a:cs typeface="宋体" pitchFamily="2" charset="-122"/>
              </a:rPr>
              <a:t>如果按照购买的方式，服务器单价为（以戴尔</a:t>
            </a:r>
            <a:r>
              <a:rPr lang="en-US" altLang="zh-CN" sz="1800" kern="0" dirty="0">
                <a:solidFill>
                  <a:srgbClr val="000000"/>
                </a:solidFill>
                <a:effectLst/>
                <a:latin typeface="Calibri" panose="020F0502020204030204" pitchFamily="34" charset="0"/>
                <a:ea typeface="宋体" pitchFamily="2" charset="-122"/>
                <a:cs typeface="宋体" pitchFamily="2" charset="-122"/>
              </a:rPr>
              <a:t>PowerEdge R750</a:t>
            </a:r>
            <a:r>
              <a:rPr lang="zh-CN" altLang="zh-CN" sz="1800" kern="0" dirty="0">
                <a:solidFill>
                  <a:srgbClr val="000000"/>
                </a:solidFill>
                <a:effectLst/>
                <a:latin typeface="Calibri" panose="020F0502020204030204" pitchFamily="34" charset="0"/>
                <a:ea typeface="宋体" pitchFamily="2" charset="-122"/>
                <a:cs typeface="宋体" pitchFamily="2" charset="-122"/>
              </a:rPr>
              <a:t>为例）</a:t>
            </a:r>
            <a:r>
              <a:rPr lang="en-US" altLang="zh-CN" sz="1800" kern="0" dirty="0">
                <a:solidFill>
                  <a:srgbClr val="000000"/>
                </a:solidFill>
                <a:effectLst/>
                <a:latin typeface="Calibri" panose="020F0502020204030204" pitchFamily="34" charset="0"/>
                <a:ea typeface="宋体" pitchFamily="2" charset="-122"/>
                <a:cs typeface="宋体" pitchFamily="2" charset="-122"/>
              </a:rPr>
              <a:t>120000</a:t>
            </a:r>
            <a:r>
              <a:rPr lang="zh-CN" altLang="zh-CN" sz="1800" kern="0" dirty="0">
                <a:solidFill>
                  <a:srgbClr val="000000"/>
                </a:solidFill>
                <a:effectLst/>
                <a:latin typeface="Calibri" panose="020F0502020204030204" pitchFamily="34" charset="0"/>
                <a:ea typeface="宋体" pitchFamily="2" charset="-122"/>
                <a:cs typeface="宋体" pitchFamily="2" charset="-122"/>
              </a:rPr>
              <a:t>人民币</a:t>
            </a:r>
            <a:r>
              <a:rPr lang="zh-CN" altLang="en-US" sz="1800" kern="0" dirty="0">
                <a:solidFill>
                  <a:srgbClr val="000000"/>
                </a:solidFill>
                <a:effectLst/>
                <a:latin typeface="Calibri" panose="020F0502020204030204" pitchFamily="34" charset="0"/>
                <a:ea typeface="宋体" pitchFamily="2" charset="-122"/>
                <a:cs typeface="宋体" pitchFamily="2" charset="-122"/>
              </a:rPr>
              <a:t>。</a:t>
            </a:r>
            <a:r>
              <a:rPr lang="zh-CN" altLang="zh-CN" sz="1800" kern="0" dirty="0">
                <a:solidFill>
                  <a:srgbClr val="000000"/>
                </a:solidFill>
                <a:effectLst/>
                <a:latin typeface="Calibri" panose="020F0502020204030204" pitchFamily="34" charset="0"/>
                <a:ea typeface="宋体" pitchFamily="2" charset="-122"/>
                <a:cs typeface="宋体" pitchFamily="2" charset="-122"/>
              </a:rPr>
              <a:t>服务器成本估算为（</a:t>
            </a:r>
            <a:r>
              <a:rPr lang="en-US" altLang="zh-CN" sz="1800" kern="0" dirty="0">
                <a:solidFill>
                  <a:srgbClr val="000000"/>
                </a:solidFill>
                <a:effectLst/>
                <a:latin typeface="Calibri" panose="020F0502020204030204" pitchFamily="34" charset="0"/>
                <a:ea typeface="宋体" pitchFamily="2" charset="-122"/>
                <a:cs typeface="宋体" pitchFamily="2" charset="-122"/>
              </a:rPr>
              <a:t>12+1+2</a:t>
            </a:r>
            <a:r>
              <a:rPr lang="zh-CN" altLang="zh-CN" sz="1800" kern="0" dirty="0">
                <a:solidFill>
                  <a:srgbClr val="000000"/>
                </a:solidFill>
                <a:effectLst/>
                <a:latin typeface="Calibri" panose="020F0502020204030204" pitchFamily="34" charset="0"/>
                <a:ea typeface="宋体" pitchFamily="2" charset="-122"/>
                <a:cs typeface="宋体" pitchFamily="2" charset="-122"/>
              </a:rPr>
              <a:t>）</a:t>
            </a:r>
            <a:r>
              <a:rPr lang="en-US" altLang="zh-CN" sz="1800" kern="0" dirty="0">
                <a:solidFill>
                  <a:srgbClr val="000000"/>
                </a:solidFill>
                <a:effectLst/>
                <a:latin typeface="Calibri" panose="020F0502020204030204" pitchFamily="34" charset="0"/>
                <a:ea typeface="宋体" pitchFamily="2" charset="-122"/>
                <a:cs typeface="宋体" pitchFamily="2" charset="-122"/>
              </a:rPr>
              <a:t>*120000=1800000</a:t>
            </a:r>
            <a:r>
              <a:rPr lang="zh-CN" altLang="zh-CN" sz="1800" kern="0" dirty="0">
                <a:solidFill>
                  <a:srgbClr val="000000"/>
                </a:solidFill>
                <a:effectLst/>
                <a:latin typeface="Calibri" panose="020F0502020204030204" pitchFamily="34" charset="0"/>
                <a:ea typeface="宋体" pitchFamily="2" charset="-122"/>
                <a:cs typeface="宋体" pitchFamily="2" charset="-122"/>
              </a:rPr>
              <a:t>元。</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l"/>
            <a:endParaRPr lang="en-US" altLang="zh-CN" sz="1800" kern="0" dirty="0">
              <a:solidFill>
                <a:srgbClr val="000000"/>
              </a:solidFill>
              <a:effectLst/>
              <a:latin typeface="Calibri" panose="020F0502020204030204" pitchFamily="34" charset="0"/>
              <a:ea typeface="宋体" pitchFamily="2" charset="-122"/>
              <a:cs typeface="宋体" pitchFamily="2" charset="-122"/>
            </a:endParaRPr>
          </a:p>
          <a:p>
            <a:pPr algn="l"/>
            <a:r>
              <a:rPr lang="zh-CN" altLang="zh-CN" sz="1800" kern="0" dirty="0">
                <a:solidFill>
                  <a:srgbClr val="000000"/>
                </a:solidFill>
                <a:effectLst/>
                <a:latin typeface="Calibri" panose="020F0502020204030204" pitchFamily="34" charset="0"/>
                <a:ea typeface="宋体" pitchFamily="2" charset="-122"/>
                <a:cs typeface="宋体" pitchFamily="2" charset="-122"/>
              </a:rPr>
              <a:t>办公设备包括打印机：单价（以</a:t>
            </a:r>
            <a:r>
              <a:rPr lang="en-US" altLang="zh-CN" sz="1800" kern="0" dirty="0">
                <a:solidFill>
                  <a:srgbClr val="000000"/>
                </a:solidFill>
                <a:effectLst/>
                <a:latin typeface="Calibri" panose="020F0502020204030204" pitchFamily="34" charset="0"/>
                <a:ea typeface="宋体" pitchFamily="2" charset="-122"/>
                <a:cs typeface="宋体" pitchFamily="2" charset="-122"/>
              </a:rPr>
              <a:t>Brother DCP-7180DN</a:t>
            </a:r>
            <a:r>
              <a:rPr lang="zh-CN" altLang="zh-CN" sz="1800" kern="0" dirty="0">
                <a:solidFill>
                  <a:srgbClr val="000000"/>
                </a:solidFill>
                <a:effectLst/>
                <a:latin typeface="Calibri" panose="020F0502020204030204" pitchFamily="34" charset="0"/>
                <a:ea typeface="宋体" pitchFamily="2" charset="-122"/>
                <a:cs typeface="宋体" pitchFamily="2" charset="-122"/>
              </a:rPr>
              <a:t>）</a:t>
            </a:r>
            <a:r>
              <a:rPr lang="en-US" altLang="zh-CN" sz="1800" kern="0" dirty="0">
                <a:solidFill>
                  <a:srgbClr val="000000"/>
                </a:solidFill>
                <a:effectLst/>
                <a:latin typeface="Calibri" panose="020F0502020204030204" pitchFamily="34" charset="0"/>
                <a:ea typeface="宋体" pitchFamily="2" charset="-122"/>
                <a:cs typeface="宋体" pitchFamily="2" charset="-122"/>
              </a:rPr>
              <a:t>1469</a:t>
            </a:r>
            <a:r>
              <a:rPr lang="zh-CN" altLang="zh-CN" sz="1800" kern="0" dirty="0">
                <a:solidFill>
                  <a:srgbClr val="000000"/>
                </a:solidFill>
                <a:effectLst/>
                <a:latin typeface="Calibri" panose="020F0502020204030204" pitchFamily="34" charset="0"/>
                <a:ea typeface="宋体" pitchFamily="2" charset="-122"/>
                <a:cs typeface="宋体" pitchFamily="2" charset="-122"/>
              </a:rPr>
              <a:t>元，个人电脑（以联想</a:t>
            </a:r>
            <a:r>
              <a:rPr lang="en-US" altLang="zh-CN" sz="1800" kern="0" dirty="0" err="1">
                <a:solidFill>
                  <a:srgbClr val="000000"/>
                </a:solidFill>
                <a:effectLst/>
                <a:latin typeface="Calibri" panose="020F0502020204030204" pitchFamily="34" charset="0"/>
                <a:ea typeface="宋体" pitchFamily="2" charset="-122"/>
                <a:cs typeface="宋体" pitchFamily="2" charset="-122"/>
              </a:rPr>
              <a:t>thinkbook</a:t>
            </a:r>
            <a:r>
              <a:rPr lang="en-US" altLang="zh-CN" sz="1800" kern="0" dirty="0">
                <a:solidFill>
                  <a:srgbClr val="000000"/>
                </a:solidFill>
                <a:effectLst/>
                <a:latin typeface="Calibri" panose="020F0502020204030204" pitchFamily="34" charset="0"/>
                <a:ea typeface="宋体" pitchFamily="2" charset="-122"/>
                <a:cs typeface="宋体" pitchFamily="2" charset="-122"/>
              </a:rPr>
              <a:t> 14+</a:t>
            </a:r>
            <a:r>
              <a:rPr lang="zh-CN" altLang="zh-CN" sz="1800" kern="0" dirty="0">
                <a:solidFill>
                  <a:srgbClr val="000000"/>
                </a:solidFill>
                <a:effectLst/>
                <a:latin typeface="Calibri" panose="020F0502020204030204" pitchFamily="34" charset="0"/>
                <a:ea typeface="宋体" pitchFamily="2" charset="-122"/>
                <a:cs typeface="宋体" pitchFamily="2" charset="-122"/>
              </a:rPr>
              <a:t>为例）</a:t>
            </a:r>
            <a:r>
              <a:rPr lang="en-US" altLang="zh-CN" sz="1800" kern="0" dirty="0">
                <a:solidFill>
                  <a:srgbClr val="000000"/>
                </a:solidFill>
                <a:effectLst/>
                <a:latin typeface="Calibri" panose="020F0502020204030204" pitchFamily="34" charset="0"/>
                <a:ea typeface="宋体" pitchFamily="2" charset="-122"/>
                <a:cs typeface="宋体" pitchFamily="2" charset="-122"/>
              </a:rPr>
              <a:t>5500</a:t>
            </a:r>
            <a:r>
              <a:rPr lang="zh-CN" altLang="zh-CN" sz="1800" kern="0" dirty="0">
                <a:solidFill>
                  <a:srgbClr val="000000"/>
                </a:solidFill>
                <a:effectLst/>
                <a:latin typeface="Calibri" panose="020F0502020204030204" pitchFamily="34" charset="0"/>
                <a:ea typeface="宋体" pitchFamily="2" charset="-122"/>
                <a:cs typeface="宋体" pitchFamily="2" charset="-122"/>
              </a:rPr>
              <a:t>元：估计成本为（</a:t>
            </a:r>
            <a:r>
              <a:rPr lang="en-US" altLang="zh-CN" sz="1800" kern="0" dirty="0">
                <a:solidFill>
                  <a:srgbClr val="000000"/>
                </a:solidFill>
                <a:effectLst/>
                <a:latin typeface="Calibri" panose="020F0502020204030204" pitchFamily="34" charset="0"/>
                <a:ea typeface="宋体" pitchFamily="2" charset="-122"/>
                <a:cs typeface="宋体" pitchFamily="2" charset="-122"/>
              </a:rPr>
              <a:t>1469+5500</a:t>
            </a:r>
            <a:r>
              <a:rPr lang="zh-CN" altLang="zh-CN" sz="1800" kern="0" dirty="0">
                <a:solidFill>
                  <a:srgbClr val="000000"/>
                </a:solidFill>
                <a:effectLst/>
                <a:latin typeface="Calibri" panose="020F0502020204030204" pitchFamily="34" charset="0"/>
                <a:ea typeface="宋体" pitchFamily="2" charset="-122"/>
                <a:cs typeface="宋体" pitchFamily="2" charset="-122"/>
              </a:rPr>
              <a:t>）</a:t>
            </a:r>
            <a:r>
              <a:rPr lang="en-US" altLang="zh-CN" sz="1800" kern="0" dirty="0">
                <a:solidFill>
                  <a:srgbClr val="000000"/>
                </a:solidFill>
                <a:effectLst/>
                <a:latin typeface="Calibri" panose="020F0502020204030204" pitchFamily="34" charset="0"/>
                <a:ea typeface="宋体" pitchFamily="2" charset="-122"/>
                <a:cs typeface="宋体" pitchFamily="2" charset="-122"/>
              </a:rPr>
              <a:t>*10=69690</a:t>
            </a:r>
            <a:r>
              <a:rPr lang="zh-CN" altLang="zh-CN" sz="1800" kern="0" dirty="0">
                <a:solidFill>
                  <a:srgbClr val="000000"/>
                </a:solidFill>
                <a:effectLst/>
                <a:latin typeface="Calibri" panose="020F0502020204030204" pitchFamily="34" charset="0"/>
                <a:ea typeface="宋体" pitchFamily="2" charset="-122"/>
                <a:cs typeface="宋体" pitchFamily="2" charset="-122"/>
              </a:rPr>
              <a:t>元。</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l"/>
            <a:r>
              <a:rPr lang="zh-CN" altLang="zh-CN" sz="1800" kern="0" dirty="0">
                <a:solidFill>
                  <a:srgbClr val="000000"/>
                </a:solidFill>
                <a:effectLst/>
                <a:latin typeface="Calibri" panose="020F0502020204030204" pitchFamily="34" charset="0"/>
                <a:ea typeface="宋体" pitchFamily="2" charset="-122"/>
                <a:cs typeface="宋体" pitchFamily="2" charset="-122"/>
              </a:rPr>
              <a:t>加上其他杂项设备如订书机，饮水机等。这部分合计估算成本</a:t>
            </a:r>
            <a:r>
              <a:rPr lang="en-US" altLang="zh-CN" sz="1800" kern="0" dirty="0">
                <a:solidFill>
                  <a:srgbClr val="000000"/>
                </a:solidFill>
                <a:effectLst/>
                <a:latin typeface="Calibri" panose="020F0502020204030204" pitchFamily="34" charset="0"/>
                <a:ea typeface="宋体" pitchFamily="2" charset="-122"/>
                <a:cs typeface="宋体" pitchFamily="2" charset="-122"/>
              </a:rPr>
              <a:t>70000</a:t>
            </a:r>
            <a:r>
              <a:rPr lang="zh-CN" altLang="zh-CN" sz="1800" kern="0" dirty="0">
                <a:solidFill>
                  <a:srgbClr val="000000"/>
                </a:solidFill>
                <a:effectLst/>
                <a:latin typeface="Calibri" panose="020F0502020204030204" pitchFamily="34" charset="0"/>
                <a:ea typeface="宋体" pitchFamily="2" charset="-122"/>
                <a:cs typeface="宋体" pitchFamily="2" charset="-122"/>
              </a:rPr>
              <a:t>元。</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l"/>
            <a:endParaRPr lang="en-US" altLang="zh-CN" sz="1800" kern="0" dirty="0">
              <a:solidFill>
                <a:srgbClr val="000000"/>
              </a:solidFill>
              <a:effectLst/>
              <a:latin typeface="Calibri" panose="020F0502020204030204" pitchFamily="34" charset="0"/>
              <a:ea typeface="宋体" pitchFamily="2" charset="-122"/>
              <a:cs typeface="宋体" pitchFamily="2" charset="-122"/>
            </a:endParaRPr>
          </a:p>
          <a:p>
            <a:pPr indent="266700" algn="l"/>
            <a:endParaRPr lang="en-US" altLang="zh-CN" sz="1800" kern="0" dirty="0">
              <a:solidFill>
                <a:srgbClr val="000000"/>
              </a:solidFill>
              <a:effectLst/>
              <a:latin typeface="Calibri" panose="020F0502020204030204" pitchFamily="34" charset="0"/>
              <a:ea typeface="宋体" pitchFamily="2" charset="-122"/>
              <a:cs typeface="宋体" pitchFamily="2" charset="-122"/>
            </a:endParaRPr>
          </a:p>
          <a:p>
            <a:pPr indent="266700" algn="l"/>
            <a:endParaRPr lang="en-US" altLang="zh-CN" sz="1800" kern="0" dirty="0">
              <a:solidFill>
                <a:srgbClr val="000000"/>
              </a:solidFill>
              <a:effectLst/>
              <a:latin typeface="Calibri" panose="020F0502020204030204" pitchFamily="34" charset="0"/>
              <a:ea typeface="宋体" pitchFamily="2" charset="-122"/>
              <a:cs typeface="宋体" pitchFamily="2" charset="-122"/>
            </a:endParaRPr>
          </a:p>
          <a:p>
            <a:pPr indent="266700" algn="l"/>
            <a:endParaRPr lang="en-US" altLang="zh-CN" sz="1800" kern="0" dirty="0">
              <a:solidFill>
                <a:srgbClr val="000000"/>
              </a:solidFill>
              <a:effectLst/>
              <a:latin typeface="Calibri" panose="020F0502020204030204" pitchFamily="34" charset="0"/>
              <a:ea typeface="宋体" pitchFamily="2" charset="-122"/>
              <a:cs typeface="Times New Roman" panose="02020603050405020304" pitchFamily="18" charset="0"/>
            </a:endParaRPr>
          </a:p>
          <a:p>
            <a:pPr indent="266700" algn="l"/>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l"/>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2A2E8E8-DD99-4539-8B4D-B3E8E6ED64FD}"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29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9EF27C-347E-4DE9-BC4A-9ACE048C63B4}" type="slidenum">
              <a:rPr lang="zh-CN" altLang="en-US" smtClean="0"/>
              <a:t>36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资金限制平衡中，我们通过在项目中添加强制日期来实现资金限制平衡，在这个案例中，我们的设计统一是在进度计划安排的一周之后为强制日期，例如在架构设计部分，我们设定了一周的进度计划，在前端设计和后端设计部分则是两周，在这个计划截止时如果没能完成，就需要重新安排任务、分配资源、调整工期或采取其他措施，以确保项目在规定的强制日期前完成。另外还需要进行持续的监控和控制，以确保项目按计划执行。跟踪项目的进展，及时调整计划并解决任何潜在的延误或成本超支问题。</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整体的技术选型花费0.2万元，计算了咨询技术专家两天的成本，整体的架构约为1.125万元，交于一位前端leader和后端leader完成，时间为一周。同时这两名leader需要分别完成前端和后端的更细致的设计，这两个部分每个部分需要预算五千元每周，共两周。剩下需要两名前端分别完成功能设计和交互设计，每个部分需要预算三千五，共两周。后端的数据结构设计相对工作量大一些，由一名后端完成，期限是两周，经费是每周五千元。剩下还需要数据库设计和算法调研设计，各有一名后端完成，期限也是两周，经费是每周四千五。由于这个部分风险其实并不是很高，因此储备给出约5%。设计人工成本预算共7.775万元，给出储备成本四千元。</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GB" altLang="zh-CN" sz="12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4" name="灯片编号占位符 3"/>
          <p:cNvSpPr>
            <a:spLocks noGrp="1"/>
          </p:cNvSpPr>
          <p:nvPr>
            <p:ph type="sldNum" sz="quarter" idx="10"/>
          </p:nvPr>
        </p:nvSpPr>
        <p:spPr/>
        <p:txBody>
          <a:bodyPr/>
          <a:lstStyle/>
          <a:p>
            <a:fld id="{60CBAB4A-AE92-49D2-B57C-1D01B2825EF7}" type="slidenum">
              <a:rPr lang="zh-CN" altLang="en-US" smtClean="0"/>
              <a:t>6</a:t>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首先是数据收集处理，首先我们可以让一名数据分析师运用网络爬虫去爬取一部分可获取的数据，时间共四周，每周的预算为七千五。其次，有些数据直接爬取是不合法的，这就需要去直接购买，根据市场调研，这部分开出15万的预算，预计时间一周。接下来是开发环节，前端的三个开发任务分别是数据查询、统计分析和智能分析，数据查询和统计分析分别由两名前端完成，给出时间八周，每周预算三千五；智能分析则由前端leader来做，也是八周时间，每周预算五千。后端的开发任务有数据库和算法，前者由一名后端leader和后端协力完成，八周时间，每周预算1.125万；算法由两名后端协力完成，八周时间，每周预算九千。由于开发任务存在一定的风险，因此给出20%的储备成本。开发人工成本预算共43.8万元，储备成本8.76万元。</a:t>
            </a:r>
          </a:p>
          <a:p>
            <a:r>
              <a:rPr lang="zh-CN" altLang="en-US">
                <a:sym typeface="+mn-ea"/>
              </a:rPr>
              <a:t>技术风险</a:t>
            </a:r>
            <a:r>
              <a:rPr lang="en-US" altLang="zh-CN">
                <a:sym typeface="+mn-ea"/>
              </a:rPr>
              <a:t> 包括技术选型的不确定性、技术 难题的解决、软件或硬件的兼容性等。</a:t>
            </a:r>
          </a:p>
          <a:p>
            <a:r>
              <a:rPr lang="zh-CN" altLang="en-US">
                <a:sym typeface="+mn-ea"/>
              </a:rPr>
              <a:t>需求风险</a:t>
            </a:r>
            <a:r>
              <a:rPr lang="en-US" altLang="zh-CN">
                <a:sym typeface="+mn-ea"/>
              </a:rPr>
              <a:t> 需求变化、需求优先级调整、需求冲突等。</a:t>
            </a:r>
          </a:p>
          <a:p>
            <a:r>
              <a:rPr lang="zh-CN" altLang="en-US">
                <a:sym typeface="+mn-ea"/>
              </a:rPr>
              <a:t>时间风险</a:t>
            </a:r>
            <a:r>
              <a:rPr lang="en-US" altLang="zh-CN">
                <a:sym typeface="+mn-ea"/>
              </a:rPr>
              <a:t> </a:t>
            </a:r>
            <a:r>
              <a:rPr lang="zh-CN" altLang="en-US"/>
              <a:t>项目进度延误、开发周期过长、关键里程碑无法按计划完成等</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功能测试由前端leader和一名前端，一名后端协力完成，将花费两周时间，每周1.35万元。软件部署发布由后端leader和一名前端协力完成，将花费两周时间，每周0.975万元。性能测试和压力测试则分别由两名后端完成，时间为一周，各花费四千五。测试风险比较大，如果测试出来的问题不能尽快修复或解决将影响整个项目的推进，属于关键任务，因此也给出20%的储备成本。测试部署人工成本预算共5.55万元，储备成本1.11万元。</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一名运维负责软件机器及环境运维，共四周，每周0.375万元。前端leader和后端leader共同负责软件功能的运维，共四周，每周1.125万元。该部分风险并不是很大，但是也存在风险，因此给出10%的储备成本。运维人工成本预算方面共6万元，储备成本六千。</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则是一些硬件，如服务器、硬盘、内存条等，一些办公用品，如场地、打印机、计算机等。其中场地租赁要持续十四个月，服务器的花费将占这个部分的大头。由于这些东西都是明码标价，而且历史经验证明电子产品往往会降价，遇到电商节更是如此，即便涨价，空间也不大，因此给出储备成本10%。设备及办公用品成本预算共计</a:t>
            </a:r>
            <a:r>
              <a:rPr lang="en-US" altLang="zh-CN">
                <a:sym typeface="+mn-ea"/>
              </a:rPr>
              <a:t>158.4233</a:t>
            </a:r>
            <a:r>
              <a:rPr lang="zh-CN" altLang="en-US">
                <a:sym typeface="+mn-ea"/>
              </a:rPr>
              <a:t>万元，储备成本约</a:t>
            </a:r>
            <a:r>
              <a:rPr lang="en-US" altLang="zh-CN">
                <a:sym typeface="+mn-ea"/>
              </a:rPr>
              <a:t>25</a:t>
            </a:r>
            <a:r>
              <a:rPr lang="zh-CN" altLang="en-US">
                <a:sym typeface="+mn-ea"/>
              </a:rPr>
              <a:t>万元。</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将这些已经计算好的成本进行汇总，先把成本估算汇总到WBS的工作包，加上可行性分析共3万元，最后给出的总成本是2</a:t>
            </a:r>
            <a:r>
              <a:rPr lang="en-US" altLang="zh-CN">
                <a:sym typeface="+mn-ea"/>
              </a:rPr>
              <a:t>24.5483</a:t>
            </a:r>
            <a:r>
              <a:rPr lang="zh-CN" altLang="en-US">
                <a:sym typeface="+mn-ea"/>
              </a:rPr>
              <a:t>万元，总储备成本</a:t>
            </a:r>
            <a:r>
              <a:rPr lang="en-US" altLang="zh-CN">
                <a:sym typeface="+mn-ea"/>
              </a:rPr>
              <a:t>35</a:t>
            </a:r>
            <a:r>
              <a:rPr lang="zh-CN" altLang="en-US">
                <a:sym typeface="+mn-ea"/>
              </a:rPr>
              <a:t>.87万元</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CBAB4A-AE92-49D2-B57C-1D01B2825EF7}" type="slidenum">
              <a:rPr lang="zh-CN" altLang="en-US" smtClean="0"/>
              <a:t>7</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50000"/>
              </a:lnSpc>
            </a:pPr>
            <a:endParaRPr lang="zh-CN" altLang="zh-CN" kern="100" dirty="0">
              <a:effectLst/>
              <a:latin typeface="微软雅黑" panose="020B0503020204020204" charset="-122"/>
              <a:ea typeface="微软雅黑" panose="020B0503020204020204" charset="-122"/>
              <a:cs typeface="Times New Roman" panose="02020603050405020304" charset="0"/>
              <a:sym typeface="+mn-ea"/>
            </a:endParaRPr>
          </a:p>
        </p:txBody>
      </p:sp>
      <p:sp>
        <p:nvSpPr>
          <p:cNvPr id="4" name="灯片编号占位符 3"/>
          <p:cNvSpPr>
            <a:spLocks noGrp="1"/>
          </p:cNvSpPr>
          <p:nvPr>
            <p:ph type="sldNum" sz="quarter" idx="10"/>
          </p:nvPr>
        </p:nvSpPr>
        <p:spPr/>
        <p:txBody>
          <a:bodyPr/>
          <a:lstStyle/>
          <a:p>
            <a:fld id="{60CBAB4A-AE92-49D2-B57C-1D01B2825EF7}" type="slidenum">
              <a:rPr lang="zh-CN" altLang="en-US" smtClean="0"/>
              <a:t>8</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kern="100" dirty="0">
              <a:effectLst/>
              <a:latin typeface="微软雅黑" panose="020B0503020204020204" charset="-122"/>
              <a:ea typeface="微软雅黑" panose="020B0503020204020204" charset="-122"/>
              <a:cs typeface="Times New Roman" panose="02020603050405020304" charset="0"/>
              <a:sym typeface="+mn-ea"/>
            </a:endParaRPr>
          </a:p>
          <a:p>
            <a:endParaRPr lang="zh-CN" altLang="en-US" dirty="0"/>
          </a:p>
        </p:txBody>
      </p:sp>
      <p:sp>
        <p:nvSpPr>
          <p:cNvPr id="4" name="灯片编号占位符 3"/>
          <p:cNvSpPr>
            <a:spLocks noGrp="1"/>
          </p:cNvSpPr>
          <p:nvPr>
            <p:ph type="sldNum" sz="quarter" idx="10"/>
          </p:nvPr>
        </p:nvSpPr>
        <p:spPr/>
        <p:txBody>
          <a:bodyPr/>
          <a:lstStyle/>
          <a:p>
            <a:fld id="{60CBAB4A-AE92-49D2-B57C-1D01B2825EF7}" type="slidenum">
              <a:rPr lang="zh-CN" altLang="en-US" smtClean="0"/>
              <a:t>9</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kern="100" dirty="0">
              <a:effectLst/>
              <a:latin typeface="微软雅黑" panose="020B0503020204020204" charset="-122"/>
              <a:ea typeface="微软雅黑" panose="020B0503020204020204" charset="-122"/>
              <a:cs typeface="Times New Roman" panose="02020603050405020304" charset="0"/>
              <a:sym typeface="+mn-ea"/>
            </a:endParaRPr>
          </a:p>
          <a:p>
            <a:endParaRPr lang="zh-CN" altLang="en-US" dirty="0"/>
          </a:p>
        </p:txBody>
      </p:sp>
      <p:sp>
        <p:nvSpPr>
          <p:cNvPr id="4" name="灯片编号占位符 3"/>
          <p:cNvSpPr>
            <a:spLocks noGrp="1"/>
          </p:cNvSpPr>
          <p:nvPr>
            <p:ph type="sldNum" sz="quarter" idx="10"/>
          </p:nvPr>
        </p:nvSpPr>
        <p:spPr/>
        <p:txBody>
          <a:bodyPr/>
          <a:lstStyle/>
          <a:p>
            <a:fld id="{60CBAB4A-AE92-49D2-B57C-1D01B2825EF7}" type="slidenum">
              <a:rPr lang="zh-CN" altLang="en-US" smtClean="0"/>
              <a:t>10</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5%</a:t>
            </a:r>
            <a:r>
              <a:rPr kumimoji="1" lang="zh-CN" altLang="en-US" dirty="0"/>
              <a:t>的比例是自己定义的</a:t>
            </a:r>
          </a:p>
        </p:txBody>
      </p:sp>
      <p:sp>
        <p:nvSpPr>
          <p:cNvPr id="4" name="灯片编号占位符 3"/>
          <p:cNvSpPr>
            <a:spLocks noGrp="1"/>
          </p:cNvSpPr>
          <p:nvPr>
            <p:ph type="sldNum" sz="quarter" idx="5"/>
          </p:nvPr>
        </p:nvSpPr>
        <p:spPr/>
        <p:txBody>
          <a:bodyPr/>
          <a:lstStyle/>
          <a:p>
            <a:fld id="{989A6607-B269-8F40-B9A6-D9F712BF1BBD}" type="slidenum">
              <a:rPr kumimoji="1" lang="zh-CN" altLang="en-US" smtClean="0"/>
              <a:t>16</a:t>
            </a:fld>
            <a:endParaRPr kumimoji="1" lang="zh-CN" altLang="en-US"/>
          </a:p>
        </p:txBody>
      </p:sp>
    </p:spTree>
    <p:extLst>
      <p:ext uri="{BB962C8B-B14F-4D97-AF65-F5344CB8AC3E}">
        <p14:creationId xmlns:p14="http://schemas.microsoft.com/office/powerpoint/2010/main" val="2367528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89A6607-B269-8F40-B9A6-D9F712BF1BBD}" type="slidenum">
              <a:rPr kumimoji="1" lang="zh-CN" altLang="en-US" smtClean="0"/>
              <a:t>17</a:t>
            </a:fld>
            <a:endParaRPr kumimoji="1" lang="zh-CN" altLang="en-US"/>
          </a:p>
        </p:txBody>
      </p:sp>
    </p:spTree>
    <p:extLst>
      <p:ext uri="{BB962C8B-B14F-4D97-AF65-F5344CB8AC3E}">
        <p14:creationId xmlns:p14="http://schemas.microsoft.com/office/powerpoint/2010/main" val="567754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87A2E37-CF39-49F6-0241-70A771CDB581}"/>
              </a:ext>
            </a:extLst>
          </p:cNvPr>
          <p:cNvSpPr/>
          <p:nvPr userDrawn="1"/>
        </p:nvSpPr>
        <p:spPr>
          <a:xfrm>
            <a:off x="0" y="0"/>
            <a:ext cx="12192000" cy="3581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kumimoji="1" lang="zh-CN" altLang="en-US" sz="3200" dirty="0">
              <a:latin typeface="宋体" panose="02010600030101010101" pitchFamily="2" charset="-122"/>
              <a:ea typeface="宋体" panose="02010600030101010101" pitchFamily="2" charset="-122"/>
              <a:cs typeface="+mn-ea"/>
              <a:sym typeface="+mn-lt"/>
            </a:endParaRPr>
          </a:p>
        </p:txBody>
      </p:sp>
      <p:sp>
        <p:nvSpPr>
          <p:cNvPr id="2" name="标题 1">
            <a:extLst>
              <a:ext uri="{FF2B5EF4-FFF2-40B4-BE49-F238E27FC236}">
                <a16:creationId xmlns:a16="http://schemas.microsoft.com/office/drawing/2014/main" id="{44F9DCD5-4CE7-8D5C-2250-75E7CC9D3F3C}"/>
              </a:ext>
            </a:extLst>
          </p:cNvPr>
          <p:cNvSpPr>
            <a:spLocks noGrp="1"/>
          </p:cNvSpPr>
          <p:nvPr>
            <p:ph type="ctrTitle"/>
          </p:nvPr>
        </p:nvSpPr>
        <p:spPr>
          <a:xfrm>
            <a:off x="2605414" y="1189399"/>
            <a:ext cx="9586586" cy="2387600"/>
          </a:xfrm>
        </p:spPr>
        <p:txBody>
          <a:bodyPr anchor="b">
            <a:normAutofit/>
          </a:bodyPr>
          <a:lstStyle>
            <a:lvl1pPr algn="r">
              <a:defRPr sz="520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18C7798F-91A9-EB85-769F-7F1C8CF8C322}"/>
              </a:ext>
            </a:extLst>
          </p:cNvPr>
          <p:cNvSpPr>
            <a:spLocks noGrp="1"/>
          </p:cNvSpPr>
          <p:nvPr>
            <p:ph type="subTitle" idx="1"/>
          </p:nvPr>
        </p:nvSpPr>
        <p:spPr>
          <a:xfrm>
            <a:off x="7467600" y="4012839"/>
            <a:ext cx="4724400" cy="1655762"/>
          </a:xfrm>
        </p:spPr>
        <p:txBody>
          <a:bodyPr anchor="ctr"/>
          <a:lstStyle>
            <a:lvl1pPr marL="0" indent="0" algn="r">
              <a:buNone/>
              <a:defRPr sz="2400" baseline="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35069A56-C48B-A95E-0235-A80BE108A3F2}"/>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5E1B9833-3D0B-E77F-4AB6-03A0CF860FDB}"/>
              </a:ext>
            </a:extLst>
          </p:cNvPr>
          <p:cNvSpPr>
            <a:spLocks noGrp="1"/>
          </p:cNvSpPr>
          <p:nvPr>
            <p:ph type="ftr" sz="quarter" idx="11"/>
          </p:nvPr>
        </p:nvSpPr>
        <p:spPr/>
        <p:txBody>
          <a:bodyPr/>
          <a:lstStyle/>
          <a:p>
            <a:endParaRPr kumimoji="1" lang="zh-CN" altLang="en-US" dirty="0"/>
          </a:p>
        </p:txBody>
      </p:sp>
      <p:sp>
        <p:nvSpPr>
          <p:cNvPr id="6" name="灯片编号占位符 5">
            <a:extLst>
              <a:ext uri="{FF2B5EF4-FFF2-40B4-BE49-F238E27FC236}">
                <a16:creationId xmlns:a16="http://schemas.microsoft.com/office/drawing/2014/main" id="{05F08727-7BD5-38B0-A79B-DC7DDDF5D942}"/>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
        <p:nvSpPr>
          <p:cNvPr id="12" name="椭圆 11">
            <a:extLst>
              <a:ext uri="{FF2B5EF4-FFF2-40B4-BE49-F238E27FC236}">
                <a16:creationId xmlns:a16="http://schemas.microsoft.com/office/drawing/2014/main" id="{05082397-B1A9-59AE-D65C-6C1B438201CA}"/>
              </a:ext>
            </a:extLst>
          </p:cNvPr>
          <p:cNvSpPr/>
          <p:nvPr userDrawn="1"/>
        </p:nvSpPr>
        <p:spPr>
          <a:xfrm>
            <a:off x="476604" y="2594214"/>
            <a:ext cx="1980000" cy="19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Picture 2" descr="查看源图像">
            <a:extLst>
              <a:ext uri="{FF2B5EF4-FFF2-40B4-BE49-F238E27FC236}">
                <a16:creationId xmlns:a16="http://schemas.microsoft.com/office/drawing/2014/main" id="{399DF020-0747-7663-7143-549591E1E1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04" y="2684214"/>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11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80652-413D-7C24-C73D-BE0AD21B69E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35EA653-46C6-E8AC-2C7E-E0C48A630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9E15E77-86DB-497D-B23A-E87DF7ECF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B768E72-8ADE-E0DD-66DB-A7A0421E5E25}"/>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AF2DCDCD-D3AC-7321-5D5A-67F55FC4326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E21A68F-8A24-B5A5-AC4E-A7F1C571E616}"/>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240733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1D875-E368-C94A-0204-E3BBFD0AD4C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0880624-E750-50D0-27CD-7E20F66B8F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23C0A52-F124-7EEB-0ADF-426BAEC91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F82A079-302A-3C41-2C85-E3F6A01BA3DF}"/>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8BDE38A7-03C7-2446-B299-C78220BAAAB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0043F3D-76DF-DC25-52B0-D59D59C07AF6}"/>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2001152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2F34C48-92B6-E8A5-9115-3F513E499008}"/>
              </a:ext>
            </a:extLst>
          </p:cNvPr>
          <p:cNvPicPr>
            <a:picLocks noChangeAspect="1"/>
          </p:cNvPicPr>
          <p:nvPr userDrawn="1"/>
        </p:nvPicPr>
        <p:blipFill rotWithShape="1">
          <a:blip r:embed="rId2" cstate="screen">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a:ext>
            </a:extLst>
          </a:blip>
          <a:srcRect/>
          <a:stretch/>
        </p:blipFill>
        <p:spPr>
          <a:xfrm>
            <a:off x="0" y="4372600"/>
            <a:ext cx="12192000" cy="1764353"/>
          </a:xfrm>
          <a:prstGeom prst="rect">
            <a:avLst/>
          </a:prstGeom>
          <a:solidFill>
            <a:schemeClr val="bg1"/>
          </a:solidFill>
        </p:spPr>
      </p:pic>
      <p:sp>
        <p:nvSpPr>
          <p:cNvPr id="3" name="日期占位符 2">
            <a:extLst>
              <a:ext uri="{FF2B5EF4-FFF2-40B4-BE49-F238E27FC236}">
                <a16:creationId xmlns:a16="http://schemas.microsoft.com/office/drawing/2014/main" id="{FF5A2F0F-941A-0CAB-7EAD-4FCA55AF9309}"/>
              </a:ext>
            </a:extLst>
          </p:cNvPr>
          <p:cNvSpPr>
            <a:spLocks noGrp="1"/>
          </p:cNvSpPr>
          <p:nvPr>
            <p:ph type="dt" sz="half" idx="10"/>
          </p:nvPr>
        </p:nvSpPr>
        <p:spPr/>
        <p:txBody>
          <a:bodyPr/>
          <a:lstStyle/>
          <a:p>
            <a:endParaRPr kumimoji="1" lang="zh-CN" altLang="en-US" dirty="0"/>
          </a:p>
        </p:txBody>
      </p:sp>
      <p:sp>
        <p:nvSpPr>
          <p:cNvPr id="4" name="页脚占位符 3">
            <a:extLst>
              <a:ext uri="{FF2B5EF4-FFF2-40B4-BE49-F238E27FC236}">
                <a16:creationId xmlns:a16="http://schemas.microsoft.com/office/drawing/2014/main" id="{A3D122EA-20F0-B8F6-BBD2-F44BFC113933}"/>
              </a:ext>
            </a:extLst>
          </p:cNvPr>
          <p:cNvSpPr>
            <a:spLocks noGrp="1"/>
          </p:cNvSpPr>
          <p:nvPr>
            <p:ph type="ftr" sz="quarter" idx="11"/>
          </p:nvPr>
        </p:nvSpPr>
        <p:spPr/>
        <p:txBody>
          <a:bodyPr/>
          <a:lstStyle/>
          <a:p>
            <a:endParaRPr kumimoji="1" lang="zh-CN" altLang="en-US" dirty="0"/>
          </a:p>
        </p:txBody>
      </p:sp>
      <p:sp>
        <p:nvSpPr>
          <p:cNvPr id="5" name="灯片编号占位符 4">
            <a:extLst>
              <a:ext uri="{FF2B5EF4-FFF2-40B4-BE49-F238E27FC236}">
                <a16:creationId xmlns:a16="http://schemas.microsoft.com/office/drawing/2014/main" id="{00C2FCFC-3EF7-BAF9-4928-799FA014C7C6}"/>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
        <p:nvSpPr>
          <p:cNvPr id="6" name="标题 1">
            <a:extLst>
              <a:ext uri="{FF2B5EF4-FFF2-40B4-BE49-F238E27FC236}">
                <a16:creationId xmlns:a16="http://schemas.microsoft.com/office/drawing/2014/main" id="{CB5D9E56-542F-1DC4-C5C5-BDE8594C084E}"/>
              </a:ext>
            </a:extLst>
          </p:cNvPr>
          <p:cNvSpPr txBox="1">
            <a:spLocks/>
          </p:cNvSpPr>
          <p:nvPr userDrawn="1"/>
        </p:nvSpPr>
        <p:spPr>
          <a:xfrm>
            <a:off x="876300" y="25240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Microsoft YaHei" panose="020B0503020204020204" pitchFamily="34" charset="-122"/>
                <a:ea typeface="Microsoft YaHei" panose="020B0503020204020204" pitchFamily="34" charset="-122"/>
                <a:cs typeface="+mj-cs"/>
              </a:defRPr>
            </a:lvl1pPr>
          </a:lstStyle>
          <a:p>
            <a:pPr algn="ctr"/>
            <a:endParaRPr kumimoji="1" lang="zh-CN" altLang="en-US" dirty="0">
              <a:latin typeface="SimSun" panose="02010600030101010101" pitchFamily="2" charset="-122"/>
              <a:ea typeface="SimSun" panose="02010600030101010101" pitchFamily="2" charset="-122"/>
              <a:cs typeface="+mn-ea"/>
              <a:sym typeface="+mn-lt"/>
            </a:endParaRPr>
          </a:p>
        </p:txBody>
      </p:sp>
      <p:sp>
        <p:nvSpPr>
          <p:cNvPr id="12" name="内容占位符 11">
            <a:extLst>
              <a:ext uri="{FF2B5EF4-FFF2-40B4-BE49-F238E27FC236}">
                <a16:creationId xmlns:a16="http://schemas.microsoft.com/office/drawing/2014/main" id="{4B9BB6A4-53F3-F93A-F6BD-9B0481A61B02}"/>
              </a:ext>
            </a:extLst>
          </p:cNvPr>
          <p:cNvSpPr>
            <a:spLocks noGrp="1"/>
          </p:cNvSpPr>
          <p:nvPr>
            <p:ph sz="quarter" idx="13"/>
          </p:nvPr>
        </p:nvSpPr>
        <p:spPr>
          <a:xfrm>
            <a:off x="1560481" y="1426273"/>
            <a:ext cx="9071038" cy="2520899"/>
          </a:xfrm>
        </p:spPr>
        <p:txBody>
          <a:bodyPr anchor="ctr">
            <a:normAutofit/>
          </a:bodyPr>
          <a:lstStyle>
            <a:lvl1pPr marL="0" indent="0" algn="ctr">
              <a:buNone/>
              <a:defRPr sz="4400">
                <a:latin typeface="Microsoft YaHei" panose="020B0503020204020204" pitchFamily="34" charset="-122"/>
                <a:ea typeface="Microsoft YaHei" panose="020B0503020204020204" pitchFamily="34" charset="-122"/>
              </a:defRPr>
            </a:lvl1pPr>
          </a:lstStyle>
          <a:p>
            <a:pPr lvl="0"/>
            <a:r>
              <a:rPr kumimoji="1" lang="zh-CN" altLang="en-US" dirty="0"/>
              <a:t>单击此处编辑母版文本样式</a:t>
            </a:r>
          </a:p>
        </p:txBody>
      </p:sp>
      <p:grpSp>
        <p:nvGrpSpPr>
          <p:cNvPr id="8" name="组合 7">
            <a:extLst>
              <a:ext uri="{FF2B5EF4-FFF2-40B4-BE49-F238E27FC236}">
                <a16:creationId xmlns:a16="http://schemas.microsoft.com/office/drawing/2014/main" id="{0A149BAC-5788-8530-3F06-788026D0DF7C}"/>
              </a:ext>
            </a:extLst>
          </p:cNvPr>
          <p:cNvGrpSpPr/>
          <p:nvPr userDrawn="1"/>
        </p:nvGrpSpPr>
        <p:grpSpPr>
          <a:xfrm>
            <a:off x="969771" y="4467661"/>
            <a:ext cx="1440000" cy="1440000"/>
            <a:chOff x="2022317" y="4403868"/>
            <a:chExt cx="1440000" cy="1440000"/>
          </a:xfrm>
        </p:grpSpPr>
        <p:sp>
          <p:nvSpPr>
            <p:cNvPr id="9" name="椭圆 8">
              <a:extLst>
                <a:ext uri="{FF2B5EF4-FFF2-40B4-BE49-F238E27FC236}">
                  <a16:creationId xmlns:a16="http://schemas.microsoft.com/office/drawing/2014/main" id="{CAB19D7C-6918-BB70-37D8-CBF87C443088}"/>
                </a:ext>
              </a:extLst>
            </p:cNvPr>
            <p:cNvSpPr/>
            <p:nvPr/>
          </p:nvSpPr>
          <p:spPr>
            <a:xfrm>
              <a:off x="2022317" y="4403868"/>
              <a:ext cx="1440000" cy="144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2" descr="查看源图像">
              <a:extLst>
                <a:ext uri="{FF2B5EF4-FFF2-40B4-BE49-F238E27FC236}">
                  <a16:creationId xmlns:a16="http://schemas.microsoft.com/office/drawing/2014/main" id="{50BA4670-4098-33BD-A1C5-683BF778E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917" y="4479468"/>
              <a:ext cx="1288800" cy="128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588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白板">
    <p:bg>
      <p:bgRef idx="1001">
        <a:schemeClr val="bg1"/>
      </p:bgRef>
    </p:bg>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82BFC6E-045B-4455-97AE-9578B5CFC2AF}"/>
              </a:ext>
            </a:extLst>
          </p:cNvPr>
          <p:cNvSpPr>
            <a:spLocks noGrp="1"/>
          </p:cNvSpPr>
          <p:nvPr>
            <p:ph type="title"/>
          </p:nvPr>
        </p:nvSpPr>
        <p:spPr>
          <a:xfrm>
            <a:off x="762000" y="192267"/>
            <a:ext cx="5715000" cy="644166"/>
          </a:xfrm>
          <a:prstGeom prst="rect">
            <a:avLst/>
          </a:prstGeom>
        </p:spPr>
        <p:txBody>
          <a:bodyPr>
            <a:normAutofit/>
          </a:bodyPr>
          <a:lstStyle>
            <a:lvl1pPr algn="l">
              <a:defRPr sz="36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50CFEA4E-A715-4650-96D8-7707D941C175}"/>
              </a:ext>
            </a:extLst>
          </p:cNvPr>
          <p:cNvSpPr>
            <a:spLocks noGrp="1"/>
          </p:cNvSpPr>
          <p:nvPr>
            <p:ph type="sldNum" sz="quarter" idx="10"/>
          </p:nvPr>
        </p:nvSpPr>
        <p:spPr/>
        <p:txBody>
          <a:bodyPr/>
          <a:lstStyle/>
          <a:p>
            <a:fld id="{EAE702AB-0FFB-4B11-B1EF-6EE568705CE1}" type="slidenum">
              <a:rPr lang="zh-CN" altLang="en-US" smtClean="0"/>
              <a:t>‹#›</a:t>
            </a:fld>
            <a:endParaRPr lang="zh-CN" altLang="en-US"/>
          </a:p>
        </p:txBody>
      </p:sp>
    </p:spTree>
    <p:extLst>
      <p:ext uri="{BB962C8B-B14F-4D97-AF65-F5344CB8AC3E}">
        <p14:creationId xmlns:p14="http://schemas.microsoft.com/office/powerpoint/2010/main" val="97306027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两部分">
    <p:bg>
      <p:bgPr>
        <a:solidFill>
          <a:schemeClr val="bg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9532A03-1351-484C-A682-ED6AC2350EB2}"/>
              </a:ext>
            </a:extLst>
          </p:cNvPr>
          <p:cNvSpPr>
            <a:spLocks noGrp="1"/>
          </p:cNvSpPr>
          <p:nvPr>
            <p:ph type="title"/>
          </p:nvPr>
        </p:nvSpPr>
        <p:spPr>
          <a:xfrm>
            <a:off x="762000" y="192267"/>
            <a:ext cx="5715000" cy="644166"/>
          </a:xfrm>
          <a:prstGeom prst="rect">
            <a:avLst/>
          </a:prstGeom>
        </p:spPr>
        <p:txBody>
          <a:bodyPr>
            <a:normAutofit/>
          </a:bodyPr>
          <a:lstStyle>
            <a:lvl1pPr algn="l">
              <a:defRPr sz="36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内容占位符 2">
            <a:extLst>
              <a:ext uri="{FF2B5EF4-FFF2-40B4-BE49-F238E27FC236}">
                <a16:creationId xmlns:a16="http://schemas.microsoft.com/office/drawing/2014/main" id="{5F6E5A53-4BEE-472D-AE62-9A1ADA17FD28}"/>
              </a:ext>
            </a:extLst>
          </p:cNvPr>
          <p:cNvSpPr>
            <a:spLocks noGrp="1"/>
          </p:cNvSpPr>
          <p:nvPr>
            <p:ph idx="1" hasCustomPrompt="1"/>
          </p:nvPr>
        </p:nvSpPr>
        <p:spPr>
          <a:xfrm>
            <a:off x="609600" y="1491448"/>
            <a:ext cx="5486400" cy="4281503"/>
          </a:xfrm>
          <a:prstGeom prst="rect">
            <a:avLst/>
          </a:prstGeom>
        </p:spPr>
        <p:txBody>
          <a:bodyPr>
            <a:noAutofit/>
          </a:bodyPr>
          <a:lstStyle>
            <a:lvl1pPr marL="342900" indent="-342900">
              <a:lnSpc>
                <a:spcPct val="100000"/>
              </a:lnSpc>
              <a:spcBef>
                <a:spcPts val="1000"/>
              </a:spcBef>
              <a:spcAft>
                <a:spcPts val="1000"/>
              </a:spcAft>
              <a:buFont typeface="Arial" panose="020B0604020202020204" pitchFamily="34" charset="0"/>
              <a:buChar char="•"/>
              <a:defRPr sz="2200">
                <a:latin typeface="微软雅黑" panose="020B0503020204020204" pitchFamily="34" charset="-122"/>
                <a:ea typeface="微软雅黑" panose="020B0503020204020204" pitchFamily="34" charset="-122"/>
              </a:defRPr>
            </a:lvl1pPr>
            <a:lvl2pPr marL="800100" indent="-342900">
              <a:lnSpc>
                <a:spcPct val="100000"/>
              </a:lnSpc>
              <a:spcBef>
                <a:spcPts val="800"/>
              </a:spcBef>
              <a:spcAft>
                <a:spcPts val="800"/>
              </a:spcAft>
              <a:buFont typeface="Arial" panose="020B0604020202020204" pitchFamily="34" charset="0"/>
              <a:buChar char="•"/>
              <a:defRPr sz="1900">
                <a:latin typeface="微软雅黑" panose="020B0503020204020204" pitchFamily="34" charset="-122"/>
                <a:ea typeface="微软雅黑" panose="020B0503020204020204" pitchFamily="34" charset="-122"/>
              </a:defRPr>
            </a:lvl2pPr>
            <a:lvl3pPr marL="1200150" indent="-285750">
              <a:lnSpc>
                <a:spcPct val="100000"/>
              </a:lnSpc>
              <a:spcBef>
                <a:spcPts val="800"/>
              </a:spcBef>
              <a:spcAft>
                <a:spcPts val="800"/>
              </a:spcAft>
              <a:buFont typeface="Arial" panose="020B0604020202020204" pitchFamily="34" charset="0"/>
              <a:buChar char="•"/>
              <a:defRPr sz="1600">
                <a:latin typeface="微软雅黑" panose="020B0503020204020204" pitchFamily="34" charset="-122"/>
                <a:ea typeface="微软雅黑" panose="020B0503020204020204" pitchFamily="34" charset="-122"/>
              </a:defRPr>
            </a:lvl3pPr>
            <a:lvl4pPr marL="1371600" indent="0">
              <a:lnSpc>
                <a:spcPct val="100000"/>
              </a:lnSpc>
              <a:spcBef>
                <a:spcPts val="800"/>
              </a:spcBef>
              <a:spcAft>
                <a:spcPts val="800"/>
              </a:spcAft>
              <a:buFont typeface="Arial" panose="020B0604020202020204" pitchFamily="34" charset="0"/>
              <a:buNone/>
              <a:defRPr sz="1400">
                <a:latin typeface="微软雅黑" panose="020B0503020204020204" pitchFamily="34" charset="-122"/>
                <a:ea typeface="微软雅黑" panose="020B0503020204020204" pitchFamily="34" charset="-122"/>
              </a:defRPr>
            </a:lvl4pPr>
            <a:lvl5pPr>
              <a:lnSpc>
                <a:spcPct val="100000"/>
              </a:lnSpc>
              <a:spcBef>
                <a:spcPts val="800"/>
              </a:spcBef>
              <a:spcAft>
                <a:spcPts val="800"/>
              </a:spcAft>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p:txBody>
      </p:sp>
      <p:sp>
        <p:nvSpPr>
          <p:cNvPr id="3" name="图片占位符 2">
            <a:extLst>
              <a:ext uri="{FF2B5EF4-FFF2-40B4-BE49-F238E27FC236}">
                <a16:creationId xmlns:a16="http://schemas.microsoft.com/office/drawing/2014/main" id="{3D6ECB35-1AC7-4C3E-AA18-FCB9DE7A0EEB}"/>
              </a:ext>
            </a:extLst>
          </p:cNvPr>
          <p:cNvSpPr>
            <a:spLocks noGrp="1"/>
          </p:cNvSpPr>
          <p:nvPr>
            <p:ph type="pic" sz="quarter" idx="10"/>
          </p:nvPr>
        </p:nvSpPr>
        <p:spPr>
          <a:xfrm>
            <a:off x="6438900" y="1491448"/>
            <a:ext cx="4724400" cy="4281503"/>
          </a:xfrm>
          <a:prstGeom prst="rect">
            <a:avLst/>
          </a:prstGeom>
        </p:spPr>
        <p:txBody>
          <a:bodyPr/>
          <a:lstStyle/>
          <a:p>
            <a:endParaRPr lang="zh-CN" altLang="en-US"/>
          </a:p>
        </p:txBody>
      </p:sp>
      <p:sp>
        <p:nvSpPr>
          <p:cNvPr id="2" name="灯片编号占位符 1">
            <a:extLst>
              <a:ext uri="{FF2B5EF4-FFF2-40B4-BE49-F238E27FC236}">
                <a16:creationId xmlns:a16="http://schemas.microsoft.com/office/drawing/2014/main" id="{000E7200-EF56-404C-84F5-F77E9229D34D}"/>
              </a:ext>
            </a:extLst>
          </p:cNvPr>
          <p:cNvSpPr>
            <a:spLocks noGrp="1"/>
          </p:cNvSpPr>
          <p:nvPr>
            <p:ph type="sldNum" sz="quarter" idx="11"/>
          </p:nvPr>
        </p:nvSpPr>
        <p:spPr/>
        <p:txBody>
          <a:bodyPr/>
          <a:lstStyle/>
          <a:p>
            <a:fld id="{EAE702AB-0FFB-4B11-B1EF-6EE568705CE1}" type="slidenum">
              <a:rPr lang="zh-CN" altLang="en-US" smtClean="0"/>
              <a:t>‹#›</a:t>
            </a:fld>
            <a:endParaRPr lang="zh-CN" altLang="en-US"/>
          </a:p>
        </p:txBody>
      </p:sp>
    </p:spTree>
    <p:extLst>
      <p:ext uri="{BB962C8B-B14F-4D97-AF65-F5344CB8AC3E}">
        <p14:creationId xmlns:p14="http://schemas.microsoft.com/office/powerpoint/2010/main" val="110621679"/>
      </p:ext>
    </p:extLst>
  </p:cSld>
  <p:clrMapOvr>
    <a:masterClrMapping/>
  </p:clrMapOvr>
  <p:extLst>
    <p:ext uri="{DCECCB84-F9BA-43D5-87BE-67443E8EF086}">
      <p15:sldGuideLst xmlns:p15="http://schemas.microsoft.com/office/powerpoint/2012/main">
        <p15:guide id="2" pos="4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1" name="矩形 10"/>
          <p:cNvSpPr/>
          <p:nvPr userDrawn="1"/>
        </p:nvSpPr>
        <p:spPr>
          <a:xfrm>
            <a:off x="0" y="254857"/>
            <a:ext cx="12192000" cy="81482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73757"/>
            <a:ext cx="10515600" cy="644166"/>
          </a:xfrm>
          <a:prstGeom prst="rect">
            <a:avLst/>
          </a:prstGeom>
        </p:spPr>
        <p:txBody>
          <a:bodyPr>
            <a:noAutofit/>
          </a:bodyPr>
          <a:lstStyle>
            <a:lvl1pPr algn="l">
              <a:defRPr sz="36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1577790"/>
            <a:ext cx="4990707" cy="4281503"/>
          </a:xfrm>
        </p:spPr>
        <p:txBody>
          <a:bodyPr>
            <a:noAutofit/>
          </a:bodyPr>
          <a:lstStyle>
            <a:lvl1pPr>
              <a:lnSpc>
                <a:spcPct val="150000"/>
              </a:lnSpc>
              <a:spcBef>
                <a:spcPts val="1000"/>
              </a:spcBef>
              <a:spcAft>
                <a:spcPts val="1000"/>
              </a:spcAft>
              <a:defRPr sz="2200">
                <a:latin typeface="微软雅黑" panose="020B0503020204020204" pitchFamily="34" charset="-122"/>
                <a:ea typeface="微软雅黑" panose="020B0503020204020204" pitchFamily="34" charset="-122"/>
              </a:defRPr>
            </a:lvl1pPr>
            <a:lvl2pPr>
              <a:lnSpc>
                <a:spcPct val="100000"/>
              </a:lnSpc>
              <a:spcBef>
                <a:spcPts val="800"/>
              </a:spcBef>
              <a:spcAft>
                <a:spcPts val="800"/>
              </a:spcAft>
              <a:defRPr sz="1900">
                <a:latin typeface="微软雅黑" panose="020B0503020204020204" pitchFamily="34" charset="-122"/>
                <a:ea typeface="微软雅黑" panose="020B0503020204020204" pitchFamily="34" charset="-122"/>
              </a:defRPr>
            </a:lvl2pPr>
            <a:lvl3pPr>
              <a:lnSpc>
                <a:spcPct val="100000"/>
              </a:lnSpc>
              <a:spcBef>
                <a:spcPts val="800"/>
              </a:spcBef>
              <a:spcAft>
                <a:spcPts val="800"/>
              </a:spcAft>
              <a:defRPr sz="1600">
                <a:latin typeface="微软雅黑" panose="020B0503020204020204" pitchFamily="34" charset="-122"/>
                <a:ea typeface="微软雅黑" panose="020B0503020204020204" pitchFamily="34" charset="-122"/>
              </a:defRPr>
            </a:lvl3pPr>
            <a:lvl4pPr>
              <a:lnSpc>
                <a:spcPct val="100000"/>
              </a:lnSpc>
              <a:spcBef>
                <a:spcPts val="800"/>
              </a:spcBef>
              <a:spcAft>
                <a:spcPts val="800"/>
              </a:spcAft>
              <a:defRPr sz="1400">
                <a:latin typeface="微软雅黑" panose="020B0503020204020204" pitchFamily="34" charset="-122"/>
                <a:ea typeface="微软雅黑" panose="020B0503020204020204" pitchFamily="34" charset="-122"/>
              </a:defRPr>
            </a:lvl4pPr>
            <a:lvl5pPr>
              <a:lnSpc>
                <a:spcPct val="100000"/>
              </a:lnSpc>
              <a:spcBef>
                <a:spcPts val="800"/>
              </a:spcBef>
              <a:spcAft>
                <a:spcPts val="800"/>
              </a:spcAft>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4EED53-C5A1-4C76-AC85-0831EAFD854F}" type="slidenum">
              <a:rPr lang="zh-CN" altLang="en-US" smtClean="0"/>
              <a:t>‹#›</a:t>
            </a:fld>
            <a:endParaRPr lang="zh-CN" altLang="en-US" dirty="0"/>
          </a:p>
        </p:txBody>
      </p:sp>
      <p:cxnSp>
        <p:nvCxnSpPr>
          <p:cNvPr id="8" name="直接连接符 7"/>
          <p:cNvCxnSpPr/>
          <p:nvPr userDrawn="1"/>
        </p:nvCxnSpPr>
        <p:spPr>
          <a:xfrm>
            <a:off x="955076" y="940288"/>
            <a:ext cx="1606969" cy="0"/>
          </a:xfrm>
          <a:prstGeom prst="line">
            <a:avLst/>
          </a:prstGeom>
          <a:ln>
            <a:solidFill>
              <a:schemeClr val="tx1">
                <a:lumMod val="75000"/>
                <a:lumOff val="2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0" y="6672261"/>
            <a:ext cx="12192000" cy="1857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Picture 2" descr="查看源图像"/>
          <p:cNvPicPr>
            <a:picLocks noChangeAspect="1" noChangeArrowheads="1"/>
          </p:cNvPicPr>
          <p:nvPr userDrawn="1"/>
        </p:nvPicPr>
        <p:blipFill>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955674" y="313276"/>
            <a:ext cx="697983" cy="697983"/>
          </a:xfrm>
          <a:prstGeom prst="rect">
            <a:avLst/>
          </a:prstGeom>
          <a:noFill/>
          <a:extLst>
            <a:ext uri="{909E8E84-426E-40DD-AFC4-6F175D3DCCD1}">
              <a14:hiddenFill xmlns:a14="http://schemas.microsoft.com/office/drawing/2010/main">
                <a:solidFill>
                  <a:srgbClr val="FFFFFF"/>
                </a:solidFill>
              </a14:hiddenFill>
            </a:ext>
          </a:extLst>
        </p:spPr>
      </p:pic>
      <p:sp>
        <p:nvSpPr>
          <p:cNvPr id="9" name="图片占位符 8">
            <a:extLst>
              <a:ext uri="{FF2B5EF4-FFF2-40B4-BE49-F238E27FC236}">
                <a16:creationId xmlns:a16="http://schemas.microsoft.com/office/drawing/2014/main" id="{D25D2312-08D3-45CC-B5CB-F8A072A152BD}"/>
              </a:ext>
            </a:extLst>
          </p:cNvPr>
          <p:cNvSpPr>
            <a:spLocks noGrp="1"/>
          </p:cNvSpPr>
          <p:nvPr>
            <p:ph type="pic" sz="quarter" idx="14"/>
          </p:nvPr>
        </p:nvSpPr>
        <p:spPr>
          <a:xfrm>
            <a:off x="6987263" y="1882646"/>
            <a:ext cx="4366537" cy="3685043"/>
          </a:xfrm>
        </p:spPr>
        <p:txBody>
          <a:bodyPr/>
          <a:lstStyle/>
          <a:p>
            <a:endParaRPr lang="zh-CN" altLang="en-US"/>
          </a:p>
        </p:txBody>
      </p:sp>
    </p:spTree>
    <p:extLst>
      <p:ext uri="{BB962C8B-B14F-4D97-AF65-F5344CB8AC3E}">
        <p14:creationId xmlns:p14="http://schemas.microsoft.com/office/powerpoint/2010/main" val="3263549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1257300" y="2551837"/>
            <a:ext cx="8483600" cy="1338828"/>
          </a:xfrm>
          <a:prstGeom prst="rect">
            <a:avLst/>
          </a:prstGeom>
        </p:spPr>
        <p:txBody>
          <a:bodyPr wrap="square">
            <a:spAutoFit/>
          </a:bodyPr>
          <a:lstStyle/>
          <a:p>
            <a:pPr algn="just">
              <a:lnSpc>
                <a:spcPct val="150000"/>
              </a:lnSpc>
            </a:pPr>
            <a:r>
              <a:rPr lang="zh-CN" altLang="en-US" sz="1800" dirty="0">
                <a:solidFill>
                  <a:schemeClr val="accent6">
                    <a:alpha val="0"/>
                  </a:schemeClr>
                </a:solidFill>
                <a:latin typeface="字魂59号-创粗黑" panose="00000500000000000000" pitchFamily="2" charset="-122"/>
                <a:ea typeface="字魂59号-创粗黑" panose="00000500000000000000" pitchFamily="2" charset="-122"/>
              </a:rPr>
              <a:t>感谢您下载第一</a:t>
            </a:r>
            <a:r>
              <a:rPr lang="en-US" altLang="zh-CN" sz="1800" dirty="0">
                <a:solidFill>
                  <a:schemeClr val="accent6">
                    <a:alpha val="0"/>
                  </a:schemeClr>
                </a:solidFill>
                <a:latin typeface="字魂59号-创粗黑" panose="00000500000000000000" pitchFamily="2" charset="-122"/>
                <a:ea typeface="字魂59号-创粗黑" panose="00000500000000000000" pitchFamily="2" charset="-122"/>
              </a:rPr>
              <a:t>PPT</a:t>
            </a:r>
            <a:r>
              <a:rPr lang="zh-CN" altLang="en-US" sz="1800" dirty="0">
                <a:solidFill>
                  <a:schemeClr val="accent6">
                    <a:alpha val="0"/>
                  </a:schemeClr>
                </a:solidFill>
                <a:latin typeface="字魂59号-创粗黑" panose="00000500000000000000" pitchFamily="2" charset="-122"/>
                <a:ea typeface="字魂59号-创粗黑" panose="00000500000000000000" pitchFamily="2" charset="-122"/>
              </a:rPr>
              <a:t>平台上提供的</a:t>
            </a:r>
            <a:r>
              <a:rPr lang="en-US" altLang="zh-CN" sz="1800" dirty="0">
                <a:solidFill>
                  <a:schemeClr val="accent6">
                    <a:alpha val="0"/>
                  </a:schemeClr>
                </a:solidFill>
                <a:latin typeface="字魂59号-创粗黑" panose="00000500000000000000" pitchFamily="2" charset="-122"/>
                <a:ea typeface="字魂59号-创粗黑" panose="00000500000000000000" pitchFamily="2" charset="-122"/>
              </a:rPr>
              <a:t>PPT</a:t>
            </a:r>
            <a:r>
              <a:rPr lang="zh-CN" altLang="en-US" sz="1800" dirty="0">
                <a:solidFill>
                  <a:schemeClr val="accent6">
                    <a:alpha val="0"/>
                  </a:schemeClr>
                </a:solidFill>
                <a:latin typeface="字魂59号-创粗黑" panose="00000500000000000000" pitchFamily="2" charset="-122"/>
                <a:ea typeface="字魂59号-创粗黑" panose="00000500000000000000" pitchFamily="2" charset="-122"/>
              </a:rPr>
              <a:t>作品，为了您和第一</a:t>
            </a:r>
            <a:r>
              <a:rPr lang="en-US" altLang="zh-CN" sz="1800" dirty="0">
                <a:solidFill>
                  <a:schemeClr val="accent6">
                    <a:alpha val="0"/>
                  </a:schemeClr>
                </a:solidFill>
                <a:latin typeface="字魂59号-创粗黑" panose="00000500000000000000" pitchFamily="2" charset="-122"/>
                <a:ea typeface="字魂59号-创粗黑" panose="00000500000000000000" pitchFamily="2" charset="-122"/>
              </a:rPr>
              <a:t>PPT</a:t>
            </a:r>
            <a:r>
              <a:rPr lang="zh-CN" altLang="en-US" sz="1800" dirty="0">
                <a:solidFill>
                  <a:schemeClr val="accent6">
                    <a:alpha val="0"/>
                  </a:schemeClr>
                </a:solidFill>
                <a:latin typeface="字魂59号-创粗黑" panose="00000500000000000000" pitchFamily="2" charset="-122"/>
                <a:ea typeface="字魂59号-创粗黑" panose="00000500000000000000" pitchFamily="2" charset="-122"/>
              </a:rPr>
              <a:t>以及原创作者的利益，请勿复制、传播、销售，否则将承担法律责任！第一</a:t>
            </a:r>
            <a:r>
              <a:rPr lang="en-US" altLang="zh-CN" sz="1800" dirty="0">
                <a:solidFill>
                  <a:schemeClr val="accent6">
                    <a:alpha val="0"/>
                  </a:schemeClr>
                </a:solidFill>
                <a:latin typeface="字魂59号-创粗黑" panose="00000500000000000000" pitchFamily="2" charset="-122"/>
                <a:ea typeface="字魂59号-创粗黑" panose="00000500000000000000" pitchFamily="2" charset="-122"/>
              </a:rPr>
              <a:t>PPT</a:t>
            </a:r>
            <a:r>
              <a:rPr lang="zh-CN" altLang="en-US" sz="1800" dirty="0">
                <a:solidFill>
                  <a:schemeClr val="accent6">
                    <a:alpha val="0"/>
                  </a:schemeClr>
                </a:solidFill>
                <a:latin typeface="字魂59号-创粗黑" panose="00000500000000000000" pitchFamily="2" charset="-122"/>
                <a:ea typeface="字魂59号-创粗黑" panose="00000500000000000000" pitchFamily="2" charset="-122"/>
              </a:rPr>
              <a:t>将对作品进行维权，按照传播下载次数进行十倍的索取赔偿！</a:t>
            </a:r>
            <a:endParaRPr lang="en-US" altLang="zh-CN" sz="1800" dirty="0">
              <a:solidFill>
                <a:schemeClr val="accent6">
                  <a:alpha val="0"/>
                </a:schemeClr>
              </a:solidFill>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1728136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EAE702AB-0FFB-4B11-B1EF-6EE568705CE1}" type="slidenum">
              <a:rPr lang="zh-CN" altLang="en-US" smtClean="0"/>
              <a:t>‹#›</a:t>
            </a:fld>
            <a:endParaRPr lang="zh-CN" altLang="en-US"/>
          </a:p>
        </p:txBody>
      </p:sp>
      <p:sp>
        <p:nvSpPr>
          <p:cNvPr id="4" name="标题 1"/>
          <p:cNvSpPr>
            <a:spLocks noGrp="1"/>
          </p:cNvSpPr>
          <p:nvPr>
            <p:ph type="title"/>
          </p:nvPr>
        </p:nvSpPr>
        <p:spPr>
          <a:xfrm>
            <a:off x="762000" y="192267"/>
            <a:ext cx="5715000" cy="644166"/>
          </a:xfrm>
          <a:prstGeom prst="rect">
            <a:avLst/>
          </a:prstGeom>
        </p:spPr>
        <p:txBody>
          <a:bodyPr>
            <a:normAutofit/>
          </a:bodyPr>
          <a:lstStyle>
            <a:lvl1pPr algn="l">
              <a:defRPr sz="3600"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内容占位符 2"/>
          <p:cNvSpPr>
            <a:spLocks noGrp="1"/>
          </p:cNvSpPr>
          <p:nvPr>
            <p:ph idx="1"/>
          </p:nvPr>
        </p:nvSpPr>
        <p:spPr>
          <a:xfrm>
            <a:off x="685800" y="1491449"/>
            <a:ext cx="10820400" cy="794552"/>
          </a:xfrm>
          <a:prstGeom prst="rect">
            <a:avLst/>
          </a:prstGeom>
        </p:spPr>
        <p:txBody>
          <a:bodyPr>
            <a:noAutofit/>
          </a:bodyPr>
          <a:lstStyle>
            <a:lvl1pPr marL="342900" indent="-342900">
              <a:lnSpc>
                <a:spcPct val="100000"/>
              </a:lnSpc>
              <a:spcBef>
                <a:spcPts val="1000"/>
              </a:spcBef>
              <a:spcAft>
                <a:spcPts val="1000"/>
              </a:spcAft>
              <a:buFont typeface="Arial" panose="020B0604020202020204" pitchFamily="34" charset="0"/>
              <a:buChar char="•"/>
              <a:defRPr sz="2200">
                <a:latin typeface="微软雅黑" panose="020B0503020204020204" pitchFamily="34" charset="-122"/>
                <a:ea typeface="微软雅黑" panose="020B0503020204020204" pitchFamily="34" charset="-122"/>
              </a:defRPr>
            </a:lvl1pPr>
            <a:lvl2pPr marL="800100" indent="-342900">
              <a:lnSpc>
                <a:spcPct val="100000"/>
              </a:lnSpc>
              <a:spcBef>
                <a:spcPts val="800"/>
              </a:spcBef>
              <a:spcAft>
                <a:spcPts val="800"/>
              </a:spcAft>
              <a:buFont typeface="Arial" panose="020B0604020202020204" pitchFamily="34" charset="0"/>
              <a:buChar char="•"/>
              <a:defRPr sz="1900">
                <a:latin typeface="微软雅黑" panose="020B0503020204020204" pitchFamily="34" charset="-122"/>
                <a:ea typeface="微软雅黑" panose="020B0503020204020204" pitchFamily="34" charset="-122"/>
              </a:defRPr>
            </a:lvl2pPr>
            <a:lvl3pPr marL="1200150" indent="-285750">
              <a:lnSpc>
                <a:spcPct val="100000"/>
              </a:lnSpc>
              <a:spcBef>
                <a:spcPts val="800"/>
              </a:spcBef>
              <a:spcAft>
                <a:spcPts val="800"/>
              </a:spcAft>
              <a:buFont typeface="Arial" panose="020B0604020202020204" pitchFamily="34" charset="0"/>
              <a:buChar char="•"/>
              <a:defRPr sz="1600">
                <a:latin typeface="微软雅黑" panose="020B0503020204020204" pitchFamily="34" charset="-122"/>
                <a:ea typeface="微软雅黑" panose="020B0503020204020204" pitchFamily="34" charset="-122"/>
              </a:defRPr>
            </a:lvl3pPr>
            <a:lvl4pPr marL="1371600" indent="0">
              <a:lnSpc>
                <a:spcPct val="100000"/>
              </a:lnSpc>
              <a:spcBef>
                <a:spcPts val="800"/>
              </a:spcBef>
              <a:spcAft>
                <a:spcPts val="800"/>
              </a:spcAft>
              <a:buFont typeface="Arial" panose="020B0604020202020204" pitchFamily="34" charset="0"/>
              <a:buNone/>
              <a:defRPr sz="1400">
                <a:latin typeface="微软雅黑" panose="020B0503020204020204" pitchFamily="34" charset="-122"/>
                <a:ea typeface="微软雅黑" panose="020B0503020204020204" pitchFamily="34" charset="-122"/>
              </a:defRPr>
            </a:lvl4pPr>
            <a:lvl5pPr>
              <a:lnSpc>
                <a:spcPct val="100000"/>
              </a:lnSpc>
              <a:spcBef>
                <a:spcPts val="800"/>
              </a:spcBef>
              <a:spcAft>
                <a:spcPts val="800"/>
              </a:spcAft>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p:txBody>
      </p:sp>
      <p:sp>
        <p:nvSpPr>
          <p:cNvPr id="7" name="图片占位符 2"/>
          <p:cNvSpPr>
            <a:spLocks noGrp="1"/>
          </p:cNvSpPr>
          <p:nvPr>
            <p:ph type="pic" sz="quarter" idx="11"/>
          </p:nvPr>
        </p:nvSpPr>
        <p:spPr>
          <a:xfrm>
            <a:off x="6438900" y="2438401"/>
            <a:ext cx="4724400" cy="3352799"/>
          </a:xfrm>
          <a:prstGeom prst="rect">
            <a:avLst/>
          </a:prstGeom>
        </p:spPr>
        <p:txBody>
          <a:bodyPr/>
          <a:lstStyle/>
          <a:p>
            <a:endParaRPr lang="zh-CN" altLang="en-US"/>
          </a:p>
        </p:txBody>
      </p:sp>
      <p:sp>
        <p:nvSpPr>
          <p:cNvPr id="8" name="图片占位符 2"/>
          <p:cNvSpPr>
            <a:spLocks noGrp="1"/>
          </p:cNvSpPr>
          <p:nvPr>
            <p:ph type="pic" sz="quarter" idx="12"/>
          </p:nvPr>
        </p:nvSpPr>
        <p:spPr>
          <a:xfrm>
            <a:off x="1028700" y="2438401"/>
            <a:ext cx="4724400" cy="3352799"/>
          </a:xfrm>
          <a:prstGeom prst="rect">
            <a:avLst/>
          </a:prstGeom>
        </p:spPr>
        <p:txBody>
          <a:bodyPr/>
          <a:lstStyle/>
          <a:p>
            <a:endParaRPr lang="zh-CN" altLang="en-US"/>
          </a:p>
        </p:txBody>
      </p:sp>
    </p:spTree>
    <p:extLst>
      <p:ext uri="{BB962C8B-B14F-4D97-AF65-F5344CB8AC3E}">
        <p14:creationId xmlns:p14="http://schemas.microsoft.com/office/powerpoint/2010/main" val="334615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10" name="Freeform 7"/>
          <p:cNvSpPr/>
          <p:nvPr userDrawn="1"/>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solidFill>
            <a:schemeClr val="accent1">
              <a:lumMod val="50000"/>
            </a:schemeClr>
          </a:solidFill>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normAutofit/>
          </a:bodyPr>
          <a:lstStyle>
            <a:lvl1pPr algn="r">
              <a:defRPr sz="6000" b="1" cap="none">
                <a:solidFill>
                  <a:schemeClr val="bg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10000" y="5281201"/>
            <a:ext cx="10561418" cy="790987"/>
          </a:xfrm>
        </p:spPr>
        <p:txBody>
          <a:bodyPr anchor="t">
            <a:noAutofit/>
          </a:bodyPr>
          <a:lstStyle>
            <a:lvl1pPr marL="0" indent="0" algn="r">
              <a:lnSpc>
                <a:spcPct val="150000"/>
              </a:lnSpc>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01D63049-C64F-9A4D-9041-ED9D40A917FC}" type="datetime1">
              <a:rPr lang="zh-CN" altLang="en-US" smtClean="0"/>
              <a:t>2023/5/29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24D705-C94D-4D70-84C5-9335E040C0B8}" type="slidenum">
              <a:rPr lang="zh-CN" altLang="en-US" smtClean="0"/>
              <a:t>‹#›</a:t>
            </a:fld>
            <a:endParaRPr lang="zh-CN" altLang="en-US"/>
          </a:p>
        </p:txBody>
      </p:sp>
    </p:spTree>
    <p:extLst>
      <p:ext uri="{BB962C8B-B14F-4D97-AF65-F5344CB8AC3E}">
        <p14:creationId xmlns:p14="http://schemas.microsoft.com/office/powerpoint/2010/main" val="131450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5F4FA1-01F3-47CA-C8AC-51D8641563AF}"/>
              </a:ext>
            </a:extLst>
          </p:cNvPr>
          <p:cNvSpPr>
            <a:spLocks noGrp="1"/>
          </p:cNvSpPr>
          <p:nvPr>
            <p:ph idx="1"/>
          </p:nvPr>
        </p:nvSpPr>
        <p:spPr>
          <a:xfrm>
            <a:off x="838200" y="1122218"/>
            <a:ext cx="10515600" cy="5054745"/>
          </a:xfrm>
        </p:spPr>
        <p:txBody>
          <a:bodyPr/>
          <a:lstStyle>
            <a:lvl1pPr>
              <a:lnSpc>
                <a:spcPct val="120000"/>
              </a:lnSpc>
              <a:defRPr sz="2000" b="1" baseline="0">
                <a:latin typeface="Times New Roman" panose="02020603050405020304" pitchFamily="18" charset="0"/>
              </a:defRPr>
            </a:lvl1pPr>
            <a:lvl2pPr>
              <a:lnSpc>
                <a:spcPct val="120000"/>
              </a:lnSpc>
              <a:defRPr sz="1800" b="0" baseline="0">
                <a:latin typeface="Times New Roman" panose="02020603050405020304" pitchFamily="18" charset="0"/>
              </a:defRPr>
            </a:lvl2pPr>
            <a:lvl3pPr>
              <a:lnSpc>
                <a:spcPct val="120000"/>
              </a:lnSpc>
              <a:defRPr sz="1600" b="0" baseline="0">
                <a:latin typeface="Times New Roman" panose="02020603050405020304" pitchFamily="18" charset="0"/>
              </a:defRPr>
            </a:lvl3pPr>
            <a:lvl4pPr>
              <a:lnSpc>
                <a:spcPct val="120000"/>
              </a:lnSpc>
              <a:defRPr sz="1400" b="0" baseline="0">
                <a:latin typeface="Times New Roman" panose="02020603050405020304" pitchFamily="18" charset="0"/>
              </a:defRPr>
            </a:lvl4pPr>
            <a:lvl5pPr>
              <a:lnSpc>
                <a:spcPct val="120000"/>
              </a:lnSpc>
              <a:defRPr sz="1200" b="0" baseline="0">
                <a:latin typeface="Times New Roman" panose="02020603050405020304" pitchFamily="18"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A9C7F140-BF19-5E02-F9AE-04DE9D500968}"/>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E4FF2D0-68ED-3B1B-E40A-52102559BBB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E29BF3-99F0-4B91-1CBB-5A2E05F9C8DC}"/>
              </a:ext>
            </a:extLst>
          </p:cNvPr>
          <p:cNvSpPr>
            <a:spLocks noGrp="1"/>
          </p:cNvSpPr>
          <p:nvPr>
            <p:ph type="sldNum" sz="quarter" idx="12"/>
          </p:nvPr>
        </p:nvSpPr>
        <p:spPr/>
        <p:txBody>
          <a:bodyPr/>
          <a:lstStyle>
            <a:lvl1pPr>
              <a:defRPr sz="1500" baseline="0">
                <a:latin typeface="Times New Roman" panose="02020603050405020304" pitchFamily="18" charset="0"/>
                <a:ea typeface="宋体" panose="02010600030101010101" pitchFamily="2" charset="-122"/>
              </a:defRPr>
            </a:lvl1pPr>
          </a:lstStyle>
          <a:p>
            <a:fld id="{DF1F18C4-64A9-E845-BE72-B7990E53477B}" type="slidenum">
              <a:rPr kumimoji="1" lang="zh-CN" altLang="en-US" smtClean="0"/>
              <a:pPr/>
              <a:t>‹#›</a:t>
            </a:fld>
            <a:endParaRPr kumimoji="1" lang="zh-CN" altLang="en-US" dirty="0"/>
          </a:p>
        </p:txBody>
      </p:sp>
      <p:sp>
        <p:nvSpPr>
          <p:cNvPr id="10" name="标题 1">
            <a:extLst>
              <a:ext uri="{FF2B5EF4-FFF2-40B4-BE49-F238E27FC236}">
                <a16:creationId xmlns:a16="http://schemas.microsoft.com/office/drawing/2014/main" id="{2FF4F20B-2363-D38F-DFD9-705E39973538}"/>
              </a:ext>
            </a:extLst>
          </p:cNvPr>
          <p:cNvSpPr>
            <a:spLocks noGrp="1" noChangeAspect="1"/>
          </p:cNvSpPr>
          <p:nvPr>
            <p:ph type="title"/>
          </p:nvPr>
        </p:nvSpPr>
        <p:spPr>
          <a:xfrm>
            <a:off x="838200" y="0"/>
            <a:ext cx="10515600" cy="872836"/>
          </a:xfrm>
          <a:noFill/>
          <a:ln>
            <a:noFill/>
          </a:ln>
        </p:spPr>
        <p:txBody>
          <a:bodyPr/>
          <a:lstStyle>
            <a:lvl1pPr algn="l">
              <a:defRPr baseline="0">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7" name="任意多边形: 形状 6">
            <a:extLst>
              <a:ext uri="{FF2B5EF4-FFF2-40B4-BE49-F238E27FC236}">
                <a16:creationId xmlns:a16="http://schemas.microsoft.com/office/drawing/2014/main" id="{FD6CD335-06A6-8484-0506-F895016B67E5}"/>
              </a:ext>
            </a:extLst>
          </p:cNvPr>
          <p:cNvSpPr/>
          <p:nvPr userDrawn="1"/>
        </p:nvSpPr>
        <p:spPr>
          <a:xfrm>
            <a:off x="1" y="117926"/>
            <a:ext cx="176748" cy="601708"/>
          </a:xfrm>
          <a:custGeom>
            <a:avLst/>
            <a:gdLst>
              <a:gd name="connsiteX0" fmla="*/ 0 w 176748"/>
              <a:gd name="connsiteY0" fmla="*/ 0 h 601708"/>
              <a:gd name="connsiteX1" fmla="*/ 17974 w 176748"/>
              <a:gd name="connsiteY1" fmla="*/ 16342 h 601708"/>
              <a:gd name="connsiteX2" fmla="*/ 168675 w 176748"/>
              <a:gd name="connsiteY2" fmla="*/ 268606 h 601708"/>
              <a:gd name="connsiteX3" fmla="*/ 168675 w 176748"/>
              <a:gd name="connsiteY3" fmla="*/ 333102 h 601708"/>
              <a:gd name="connsiteX4" fmla="*/ 17974 w 176748"/>
              <a:gd name="connsiteY4" fmla="*/ 585366 h 601708"/>
              <a:gd name="connsiteX5" fmla="*/ 0 w 176748"/>
              <a:gd name="connsiteY5" fmla="*/ 601708 h 601708"/>
              <a:gd name="connsiteX6" fmla="*/ 0 w 176748"/>
              <a:gd name="connsiteY6" fmla="*/ 0 h 60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48" h="601708">
                <a:moveTo>
                  <a:pt x="0" y="0"/>
                </a:moveTo>
                <a:lnTo>
                  <a:pt x="17974" y="16342"/>
                </a:lnTo>
                <a:cubicBezTo>
                  <a:pt x="168675" y="268606"/>
                  <a:pt x="168675" y="268606"/>
                  <a:pt x="168675" y="268606"/>
                </a:cubicBezTo>
                <a:cubicBezTo>
                  <a:pt x="179439" y="286290"/>
                  <a:pt x="179439" y="315418"/>
                  <a:pt x="168675" y="333102"/>
                </a:cubicBezTo>
                <a:cubicBezTo>
                  <a:pt x="17974" y="585366"/>
                  <a:pt x="17974" y="585366"/>
                  <a:pt x="17974" y="585366"/>
                </a:cubicBezTo>
                <a:lnTo>
                  <a:pt x="0" y="601708"/>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zh-CN" altLang="en-US" sz="2800" b="1" i="0" u="none" strike="noStrike" cap="none" spc="0" normalizeH="0" baseline="0" dirty="0">
              <a:ln>
                <a:noFill/>
              </a:ln>
              <a:solidFill>
                <a:schemeClr val="bg1"/>
              </a:solidFill>
              <a:effectLst/>
              <a:uLnTx/>
              <a:uFillTx/>
              <a:latin typeface="Calibri"/>
              <a:ea typeface="宋体" panose="02010600030101010101" pitchFamily="2" charset="-122"/>
            </a:endParaRPr>
          </a:p>
        </p:txBody>
      </p:sp>
      <p:grpSp>
        <p:nvGrpSpPr>
          <p:cNvPr id="2" name="组合 1">
            <a:extLst>
              <a:ext uri="{FF2B5EF4-FFF2-40B4-BE49-F238E27FC236}">
                <a16:creationId xmlns:a16="http://schemas.microsoft.com/office/drawing/2014/main" id="{A82B8265-A675-AA91-96E5-74D33597EFA3}"/>
              </a:ext>
            </a:extLst>
          </p:cNvPr>
          <p:cNvGrpSpPr/>
          <p:nvPr userDrawn="1"/>
        </p:nvGrpSpPr>
        <p:grpSpPr>
          <a:xfrm>
            <a:off x="9121825" y="188011"/>
            <a:ext cx="2780200" cy="535226"/>
            <a:chOff x="9457723" y="364479"/>
            <a:chExt cx="2780200" cy="535226"/>
          </a:xfrm>
        </p:grpSpPr>
        <p:sp>
          <p:nvSpPr>
            <p:cNvPr id="8" name="文本框 7">
              <a:extLst>
                <a:ext uri="{FF2B5EF4-FFF2-40B4-BE49-F238E27FC236}">
                  <a16:creationId xmlns:a16="http://schemas.microsoft.com/office/drawing/2014/main" id="{1578339F-BB1F-1468-F068-B6E41E7CBE25}"/>
                </a:ext>
              </a:extLst>
            </p:cNvPr>
            <p:cNvSpPr txBox="1"/>
            <p:nvPr userDrawn="1"/>
          </p:nvSpPr>
          <p:spPr>
            <a:xfrm>
              <a:off x="9728097" y="364479"/>
              <a:ext cx="2488182" cy="293927"/>
            </a:xfrm>
            <a:prstGeom prst="rect">
              <a:avLst/>
            </a:prstGeom>
            <a:noFill/>
          </p:spPr>
          <p:txBody>
            <a:bodyPr wrap="square" rtlCol="0">
              <a:spAutoFit/>
            </a:bodyPr>
            <a:lstStyle/>
            <a:p>
              <a:pPr algn="dist">
                <a:lnSpc>
                  <a:spcPct val="150000"/>
                </a:lnSpc>
              </a:pPr>
              <a:r>
                <a:rPr kumimoji="1" lang="zh-CN" altLang="en-US" sz="1000" u="none" dirty="0">
                  <a:solidFill>
                    <a:schemeClr val="bg1">
                      <a:lumMod val="50000"/>
                    </a:schemeClr>
                  </a:solidFill>
                  <a:latin typeface="Times New Roman" panose="02020603050405020304" pitchFamily="18" charset="0"/>
                  <a:ea typeface="宋体" panose="02010600030101010101" pitchFamily="2" charset="-122"/>
                </a:rPr>
                <a:t>复旦大学计算机科学技术学院</a:t>
              </a:r>
              <a:endParaRPr kumimoji="1" lang="en-US" altLang="zh-CN" sz="1000" u="none" dirty="0">
                <a:solidFill>
                  <a:schemeClr val="bg1">
                    <a:lumMod val="50000"/>
                  </a:schemeClr>
                </a:solidFill>
                <a:latin typeface="Times New Roman" panose="02020603050405020304" pitchFamily="18" charset="0"/>
                <a:ea typeface="宋体" panose="02010600030101010101" pitchFamily="2" charset="-122"/>
              </a:endParaRPr>
            </a:p>
          </p:txBody>
        </p:sp>
        <p:pic>
          <p:nvPicPr>
            <p:cNvPr id="9" name="Picture 4" descr="https://bkimg.cdn.bcebos.com/pic/eac4b74543a98226cffc1bda6bcbae014a90f703bdbf?x-bce-process=image/resize,m_lfit,w_536,limit_1/format,f_jpg">
              <a:extLst>
                <a:ext uri="{FF2B5EF4-FFF2-40B4-BE49-F238E27FC236}">
                  <a16:creationId xmlns:a16="http://schemas.microsoft.com/office/drawing/2014/main" id="{77BC91A9-A12A-A068-F3B4-193D35A8BB65}"/>
                </a:ext>
              </a:extLst>
            </p:cNvPr>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7723" y="493384"/>
              <a:ext cx="341023" cy="340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线连接符 12">
              <a:extLst>
                <a:ext uri="{FF2B5EF4-FFF2-40B4-BE49-F238E27FC236}">
                  <a16:creationId xmlns:a16="http://schemas.microsoft.com/office/drawing/2014/main" id="{0FFA351C-3AB9-A582-2E1B-DD3C33C4A332}"/>
                </a:ext>
              </a:extLst>
            </p:cNvPr>
            <p:cNvCxnSpPr>
              <a:cxnSpLocks/>
            </p:cNvCxnSpPr>
            <p:nvPr userDrawn="1"/>
          </p:nvCxnSpPr>
          <p:spPr>
            <a:xfrm>
              <a:off x="9832147" y="677655"/>
              <a:ext cx="2232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21C4762-6C1B-BFA4-4B5C-3880D109BEEF}"/>
                </a:ext>
              </a:extLst>
            </p:cNvPr>
            <p:cNvSpPr txBox="1"/>
            <p:nvPr userDrawn="1"/>
          </p:nvSpPr>
          <p:spPr>
            <a:xfrm>
              <a:off x="9749741" y="665154"/>
              <a:ext cx="2488182" cy="23455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SCHOOL</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OF</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COMPUTER</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SCIENCE, FUDAN UNIVERSITY</a:t>
              </a:r>
            </a:p>
          </p:txBody>
        </p:sp>
      </p:grpSp>
    </p:spTree>
    <p:extLst>
      <p:ext uri="{BB962C8B-B14F-4D97-AF65-F5344CB8AC3E}">
        <p14:creationId xmlns:p14="http://schemas.microsoft.com/office/powerpoint/2010/main" val="19436151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5F4FA1-01F3-47CA-C8AC-51D8641563AF}"/>
              </a:ext>
            </a:extLst>
          </p:cNvPr>
          <p:cNvSpPr>
            <a:spLocks noGrp="1"/>
          </p:cNvSpPr>
          <p:nvPr>
            <p:ph idx="1"/>
          </p:nvPr>
        </p:nvSpPr>
        <p:spPr>
          <a:xfrm>
            <a:off x="838200" y="1205345"/>
            <a:ext cx="5257800" cy="4971618"/>
          </a:xfrm>
        </p:spPr>
        <p:txBody>
          <a:bodyPr/>
          <a:lstStyle>
            <a:lvl1pPr>
              <a:lnSpc>
                <a:spcPct val="150000"/>
              </a:lnSpc>
              <a:defRPr sz="2000" b="1" baseline="0">
                <a:latin typeface="Times New Roman" panose="02020603050405020304" pitchFamily="18" charset="0"/>
              </a:defRPr>
            </a:lvl1pPr>
            <a:lvl2pPr>
              <a:lnSpc>
                <a:spcPct val="150000"/>
              </a:lnSpc>
              <a:defRPr sz="1800" baseline="0">
                <a:latin typeface="Times New Roman" panose="02020603050405020304" pitchFamily="18" charset="0"/>
              </a:defRPr>
            </a:lvl2pPr>
            <a:lvl3pPr>
              <a:lnSpc>
                <a:spcPct val="150000"/>
              </a:lnSpc>
              <a:defRPr sz="1600" baseline="0">
                <a:latin typeface="Times New Roman" panose="02020603050405020304" pitchFamily="18" charset="0"/>
              </a:defRPr>
            </a:lvl3pPr>
            <a:lvl4pPr>
              <a:lnSpc>
                <a:spcPct val="150000"/>
              </a:lnSpc>
              <a:defRPr sz="1400" baseline="0">
                <a:latin typeface="Times New Roman" panose="02020603050405020304" pitchFamily="18" charset="0"/>
              </a:defRPr>
            </a:lvl4pPr>
            <a:lvl5pPr>
              <a:lnSpc>
                <a:spcPct val="150000"/>
              </a:lnSpc>
              <a:defRPr sz="1200" baseline="0">
                <a:latin typeface="Times New Roman" panose="02020603050405020304" pitchFamily="18"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A9C7F140-BF19-5E02-F9AE-04DE9D500968}"/>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3E4FF2D0-68ED-3B1B-E40A-52102559BBB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AE29BF3-99F0-4B91-1CBB-5A2E05F9C8DC}"/>
              </a:ext>
            </a:extLst>
          </p:cNvPr>
          <p:cNvSpPr>
            <a:spLocks noGrp="1"/>
          </p:cNvSpPr>
          <p:nvPr>
            <p:ph type="sldNum" sz="quarter" idx="12"/>
          </p:nvPr>
        </p:nvSpPr>
        <p:spPr/>
        <p:txBody>
          <a:bodyPr/>
          <a:lstStyle>
            <a:lvl1pPr>
              <a:defRPr sz="1500" baseline="0">
                <a:latin typeface="Times New Roman" panose="02020603050405020304" pitchFamily="18" charset="0"/>
                <a:ea typeface="宋体" panose="02010600030101010101" pitchFamily="2" charset="-122"/>
              </a:defRPr>
            </a:lvl1pPr>
          </a:lstStyle>
          <a:p>
            <a:fld id="{DF1F18C4-64A9-E845-BE72-B7990E53477B}" type="slidenum">
              <a:rPr kumimoji="1" lang="zh-CN" altLang="en-US" smtClean="0"/>
              <a:pPr/>
              <a:t>‹#›</a:t>
            </a:fld>
            <a:endParaRPr kumimoji="1" lang="zh-CN" altLang="en-US" dirty="0"/>
          </a:p>
        </p:txBody>
      </p:sp>
      <p:sp>
        <p:nvSpPr>
          <p:cNvPr id="9" name="标题 1">
            <a:extLst>
              <a:ext uri="{FF2B5EF4-FFF2-40B4-BE49-F238E27FC236}">
                <a16:creationId xmlns:a16="http://schemas.microsoft.com/office/drawing/2014/main" id="{735C23D6-2294-73B2-6E4E-C45AE96B8B7A}"/>
              </a:ext>
            </a:extLst>
          </p:cNvPr>
          <p:cNvSpPr>
            <a:spLocks noGrp="1" noChangeAspect="1"/>
          </p:cNvSpPr>
          <p:nvPr>
            <p:ph type="title"/>
          </p:nvPr>
        </p:nvSpPr>
        <p:spPr>
          <a:xfrm>
            <a:off x="838200" y="0"/>
            <a:ext cx="10515600" cy="865909"/>
          </a:xfrm>
          <a:noFill/>
          <a:ln>
            <a:noFill/>
          </a:ln>
        </p:spPr>
        <p:txBody>
          <a:bodyPr/>
          <a:lstStyle>
            <a:lvl1pPr algn="l">
              <a:defRPr/>
            </a:lvl1pPr>
          </a:lstStyle>
          <a:p>
            <a:r>
              <a:rPr kumimoji="1" lang="zh-CN" altLang="en-US" dirty="0"/>
              <a:t>单击此处编辑母版标题样式</a:t>
            </a:r>
          </a:p>
        </p:txBody>
      </p:sp>
      <p:grpSp>
        <p:nvGrpSpPr>
          <p:cNvPr id="2" name="组合 1">
            <a:extLst>
              <a:ext uri="{FF2B5EF4-FFF2-40B4-BE49-F238E27FC236}">
                <a16:creationId xmlns:a16="http://schemas.microsoft.com/office/drawing/2014/main" id="{E1C0BE94-9F01-E274-6265-3C6A9DD7655C}"/>
              </a:ext>
            </a:extLst>
          </p:cNvPr>
          <p:cNvGrpSpPr/>
          <p:nvPr userDrawn="1"/>
        </p:nvGrpSpPr>
        <p:grpSpPr>
          <a:xfrm>
            <a:off x="9121825" y="188011"/>
            <a:ext cx="2780200" cy="535226"/>
            <a:chOff x="9457723" y="364479"/>
            <a:chExt cx="2780200" cy="535226"/>
          </a:xfrm>
        </p:grpSpPr>
        <p:sp>
          <p:nvSpPr>
            <p:cNvPr id="7" name="文本框 6">
              <a:extLst>
                <a:ext uri="{FF2B5EF4-FFF2-40B4-BE49-F238E27FC236}">
                  <a16:creationId xmlns:a16="http://schemas.microsoft.com/office/drawing/2014/main" id="{54A921A9-B0B5-8C44-E2CA-C21B28C301EA}"/>
                </a:ext>
              </a:extLst>
            </p:cNvPr>
            <p:cNvSpPr txBox="1"/>
            <p:nvPr userDrawn="1"/>
          </p:nvSpPr>
          <p:spPr>
            <a:xfrm>
              <a:off x="9728097" y="364479"/>
              <a:ext cx="2488182" cy="293927"/>
            </a:xfrm>
            <a:prstGeom prst="rect">
              <a:avLst/>
            </a:prstGeom>
            <a:noFill/>
          </p:spPr>
          <p:txBody>
            <a:bodyPr wrap="square" rtlCol="0">
              <a:spAutoFit/>
            </a:bodyPr>
            <a:lstStyle/>
            <a:p>
              <a:pPr algn="dist">
                <a:lnSpc>
                  <a:spcPct val="150000"/>
                </a:lnSpc>
              </a:pPr>
              <a:r>
                <a:rPr kumimoji="1" lang="zh-CN" altLang="en-US" sz="1000" u="none" dirty="0">
                  <a:solidFill>
                    <a:schemeClr val="bg1">
                      <a:lumMod val="50000"/>
                    </a:schemeClr>
                  </a:solidFill>
                  <a:latin typeface="Times New Roman" panose="02020603050405020304" pitchFamily="18" charset="0"/>
                  <a:ea typeface="宋体" panose="02010600030101010101" pitchFamily="2" charset="-122"/>
                </a:rPr>
                <a:t>复旦大学计算机科学技术学院</a:t>
              </a:r>
              <a:endParaRPr kumimoji="1" lang="en-US" altLang="zh-CN" sz="1000" u="none" dirty="0">
                <a:solidFill>
                  <a:schemeClr val="bg1">
                    <a:lumMod val="50000"/>
                  </a:schemeClr>
                </a:solidFill>
                <a:latin typeface="Times New Roman" panose="02020603050405020304" pitchFamily="18" charset="0"/>
                <a:ea typeface="宋体" panose="02010600030101010101" pitchFamily="2" charset="-122"/>
              </a:endParaRPr>
            </a:p>
          </p:txBody>
        </p:sp>
        <p:pic>
          <p:nvPicPr>
            <p:cNvPr id="8" name="Picture 4" descr="https://bkimg.cdn.bcebos.com/pic/eac4b74543a98226cffc1bda6bcbae014a90f703bdbf?x-bce-process=image/resize,m_lfit,w_536,limit_1/format,f_jpg">
              <a:extLst>
                <a:ext uri="{FF2B5EF4-FFF2-40B4-BE49-F238E27FC236}">
                  <a16:creationId xmlns:a16="http://schemas.microsoft.com/office/drawing/2014/main" id="{F072A9C2-9DF5-04A6-7D75-E7C4A3C22B8E}"/>
                </a:ext>
              </a:extLst>
            </p:cNvPr>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7723" y="493384"/>
              <a:ext cx="341023" cy="34038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连接符 9">
              <a:extLst>
                <a:ext uri="{FF2B5EF4-FFF2-40B4-BE49-F238E27FC236}">
                  <a16:creationId xmlns:a16="http://schemas.microsoft.com/office/drawing/2014/main" id="{40E8A1B5-9C26-1BB0-045C-768FF5A527AE}"/>
                </a:ext>
              </a:extLst>
            </p:cNvPr>
            <p:cNvCxnSpPr>
              <a:cxnSpLocks/>
            </p:cNvCxnSpPr>
            <p:nvPr userDrawn="1"/>
          </p:nvCxnSpPr>
          <p:spPr>
            <a:xfrm>
              <a:off x="9832147" y="677655"/>
              <a:ext cx="2232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FA73C2F-165E-9C20-E287-4E5B626027CA}"/>
                </a:ext>
              </a:extLst>
            </p:cNvPr>
            <p:cNvSpPr txBox="1"/>
            <p:nvPr userDrawn="1"/>
          </p:nvSpPr>
          <p:spPr>
            <a:xfrm>
              <a:off x="9749741" y="665154"/>
              <a:ext cx="2488182" cy="23455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SCHOOL</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OF</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COMPUTER</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SCIENCE, FUDAN UNIVERSITY</a:t>
              </a:r>
            </a:p>
          </p:txBody>
        </p:sp>
      </p:grpSp>
    </p:spTree>
    <p:extLst>
      <p:ext uri="{BB962C8B-B14F-4D97-AF65-F5344CB8AC3E}">
        <p14:creationId xmlns:p14="http://schemas.microsoft.com/office/powerpoint/2010/main" val="2147364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76591-8551-F61D-04EB-1E3ED07B9CF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FCF76D9-67FC-7644-14A7-12191A475C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3B33EE5-6B48-03FB-BC76-63E0EB8C01A0}"/>
              </a:ext>
            </a:extLst>
          </p:cNvPr>
          <p:cNvSpPr>
            <a:spLocks noGrp="1"/>
          </p:cNvSpPr>
          <p:nvPr>
            <p:ph type="dt" sz="half" idx="10"/>
          </p:nvPr>
        </p:nvSpPr>
        <p:spPr/>
        <p:txBody>
          <a:bodyPr/>
          <a:lstStyle/>
          <a:p>
            <a:endParaRPr kumimoji="1" lang="zh-CN" altLang="en-US"/>
          </a:p>
        </p:txBody>
      </p:sp>
      <p:sp>
        <p:nvSpPr>
          <p:cNvPr id="5" name="页脚占位符 4">
            <a:extLst>
              <a:ext uri="{FF2B5EF4-FFF2-40B4-BE49-F238E27FC236}">
                <a16:creationId xmlns:a16="http://schemas.microsoft.com/office/drawing/2014/main" id="{E17645DE-12CD-EDC1-A6C2-663C64E866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EC5A365-0DC3-ED67-3471-444FED646F45}"/>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1964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CC8BB-E303-91E4-33C7-AEEA39CEB20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EDC1D6A-6A35-3026-2203-17022EA3B1F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D2135FB-A330-B915-3E74-B11F9A8A0E1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CEBD188-A172-A29D-1B2B-C90488670944}"/>
              </a:ext>
            </a:extLst>
          </p:cNvPr>
          <p:cNvSpPr>
            <a:spLocks noGrp="1"/>
          </p:cNvSpPr>
          <p:nvPr>
            <p:ph type="dt" sz="half" idx="10"/>
          </p:nvPr>
        </p:nvSpPr>
        <p:spPr/>
        <p:txBody>
          <a:bodyPr/>
          <a:lstStyle/>
          <a:p>
            <a:endParaRPr kumimoji="1" lang="zh-CN" altLang="en-US"/>
          </a:p>
        </p:txBody>
      </p:sp>
      <p:sp>
        <p:nvSpPr>
          <p:cNvPr id="6" name="页脚占位符 5">
            <a:extLst>
              <a:ext uri="{FF2B5EF4-FFF2-40B4-BE49-F238E27FC236}">
                <a16:creationId xmlns:a16="http://schemas.microsoft.com/office/drawing/2014/main" id="{4F9419C5-59F7-0C45-D985-0B12A024BA7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C67FBA3-B7AD-4A69-6846-480CC8ABA244}"/>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187782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D1996-65B3-5819-5E4B-3844AA30497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7C88997-CABE-FA3D-21E9-477A2AD0C3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152A2EA-521C-0165-8F65-404D7209E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722D5DC-D612-927E-5686-6F5D3E8D6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732E396-454F-A02A-33EA-22050FA4B92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BB15BF4-393B-B150-ACD5-9FC448B5AA01}"/>
              </a:ext>
            </a:extLst>
          </p:cNvPr>
          <p:cNvSpPr>
            <a:spLocks noGrp="1"/>
          </p:cNvSpPr>
          <p:nvPr>
            <p:ph type="dt" sz="half" idx="10"/>
          </p:nvPr>
        </p:nvSpPr>
        <p:spPr/>
        <p:txBody>
          <a:bodyPr/>
          <a:lstStyle/>
          <a:p>
            <a:endParaRPr kumimoji="1" lang="zh-CN" altLang="en-US"/>
          </a:p>
        </p:txBody>
      </p:sp>
      <p:sp>
        <p:nvSpPr>
          <p:cNvPr id="8" name="页脚占位符 7">
            <a:extLst>
              <a:ext uri="{FF2B5EF4-FFF2-40B4-BE49-F238E27FC236}">
                <a16:creationId xmlns:a16="http://schemas.microsoft.com/office/drawing/2014/main" id="{EA95399D-5E53-B0D2-B15C-17216E8B91A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824D8AD-E448-0EF1-4C9F-2460B22AE156}"/>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33421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1FD20-DB5D-C1CC-2656-AAE06A0207B0}"/>
              </a:ext>
            </a:extLst>
          </p:cNvPr>
          <p:cNvSpPr>
            <a:spLocks noGrp="1"/>
          </p:cNvSpPr>
          <p:nvPr>
            <p:ph type="title"/>
          </p:nvPr>
        </p:nvSpPr>
        <p:spPr/>
        <p:txBody>
          <a:bodyPr/>
          <a:lstStyle/>
          <a:p>
            <a:r>
              <a:rPr kumimoji="1" lang="zh-CN" altLang="en-US"/>
              <a:t>单击此处编辑母版标题样式</a:t>
            </a:r>
          </a:p>
        </p:txBody>
      </p:sp>
      <p:sp>
        <p:nvSpPr>
          <p:cNvPr id="5" name="灯片编号占位符 4">
            <a:extLst>
              <a:ext uri="{FF2B5EF4-FFF2-40B4-BE49-F238E27FC236}">
                <a16:creationId xmlns:a16="http://schemas.microsoft.com/office/drawing/2014/main" id="{BC0DB080-3747-3AD9-B6F2-905B2D568A21}"/>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
        <p:nvSpPr>
          <p:cNvPr id="7" name="任意多边形: 形状 6">
            <a:extLst>
              <a:ext uri="{FF2B5EF4-FFF2-40B4-BE49-F238E27FC236}">
                <a16:creationId xmlns:a16="http://schemas.microsoft.com/office/drawing/2014/main" id="{8BECC00B-9D90-F9F1-BC4F-D132E3063EE0}"/>
              </a:ext>
            </a:extLst>
          </p:cNvPr>
          <p:cNvSpPr/>
          <p:nvPr userDrawn="1"/>
        </p:nvSpPr>
        <p:spPr>
          <a:xfrm>
            <a:off x="1" y="117926"/>
            <a:ext cx="176748" cy="601708"/>
          </a:xfrm>
          <a:custGeom>
            <a:avLst/>
            <a:gdLst>
              <a:gd name="connsiteX0" fmla="*/ 0 w 176748"/>
              <a:gd name="connsiteY0" fmla="*/ 0 h 601708"/>
              <a:gd name="connsiteX1" fmla="*/ 17974 w 176748"/>
              <a:gd name="connsiteY1" fmla="*/ 16342 h 601708"/>
              <a:gd name="connsiteX2" fmla="*/ 168675 w 176748"/>
              <a:gd name="connsiteY2" fmla="*/ 268606 h 601708"/>
              <a:gd name="connsiteX3" fmla="*/ 168675 w 176748"/>
              <a:gd name="connsiteY3" fmla="*/ 333102 h 601708"/>
              <a:gd name="connsiteX4" fmla="*/ 17974 w 176748"/>
              <a:gd name="connsiteY4" fmla="*/ 585366 h 601708"/>
              <a:gd name="connsiteX5" fmla="*/ 0 w 176748"/>
              <a:gd name="connsiteY5" fmla="*/ 601708 h 601708"/>
              <a:gd name="connsiteX6" fmla="*/ 0 w 176748"/>
              <a:gd name="connsiteY6" fmla="*/ 0 h 60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48" h="601708">
                <a:moveTo>
                  <a:pt x="0" y="0"/>
                </a:moveTo>
                <a:lnTo>
                  <a:pt x="17974" y="16342"/>
                </a:lnTo>
                <a:cubicBezTo>
                  <a:pt x="168675" y="268606"/>
                  <a:pt x="168675" y="268606"/>
                  <a:pt x="168675" y="268606"/>
                </a:cubicBezTo>
                <a:cubicBezTo>
                  <a:pt x="179439" y="286290"/>
                  <a:pt x="179439" y="315418"/>
                  <a:pt x="168675" y="333102"/>
                </a:cubicBezTo>
                <a:cubicBezTo>
                  <a:pt x="17974" y="585366"/>
                  <a:pt x="17974" y="585366"/>
                  <a:pt x="17974" y="585366"/>
                </a:cubicBezTo>
                <a:lnTo>
                  <a:pt x="0" y="601708"/>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zh-CN" altLang="en-US" sz="2800" b="1" i="0" u="none" strike="noStrike" cap="none" spc="0" normalizeH="0" baseline="0" dirty="0">
              <a:ln>
                <a:noFill/>
              </a:ln>
              <a:solidFill>
                <a:schemeClr val="bg1"/>
              </a:solidFill>
              <a:effectLst/>
              <a:uLnTx/>
              <a:uFillTx/>
              <a:latin typeface="Calibri"/>
              <a:ea typeface="宋体" panose="02010600030101010101" pitchFamily="2" charset="-122"/>
            </a:endParaRPr>
          </a:p>
        </p:txBody>
      </p:sp>
      <p:grpSp>
        <p:nvGrpSpPr>
          <p:cNvPr id="3" name="组合 2">
            <a:extLst>
              <a:ext uri="{FF2B5EF4-FFF2-40B4-BE49-F238E27FC236}">
                <a16:creationId xmlns:a16="http://schemas.microsoft.com/office/drawing/2014/main" id="{6C5B4BE8-72F8-AAB1-BC05-A2913EB75EA7}"/>
              </a:ext>
            </a:extLst>
          </p:cNvPr>
          <p:cNvGrpSpPr/>
          <p:nvPr userDrawn="1"/>
        </p:nvGrpSpPr>
        <p:grpSpPr>
          <a:xfrm>
            <a:off x="9121825" y="188011"/>
            <a:ext cx="2780200" cy="535226"/>
            <a:chOff x="9457723" y="364479"/>
            <a:chExt cx="2780200" cy="535226"/>
          </a:xfrm>
        </p:grpSpPr>
        <p:sp>
          <p:nvSpPr>
            <p:cNvPr id="4" name="文本框 3">
              <a:extLst>
                <a:ext uri="{FF2B5EF4-FFF2-40B4-BE49-F238E27FC236}">
                  <a16:creationId xmlns:a16="http://schemas.microsoft.com/office/drawing/2014/main" id="{6F9058C8-2B68-BED1-3BD1-2832D88F086E}"/>
                </a:ext>
              </a:extLst>
            </p:cNvPr>
            <p:cNvSpPr txBox="1"/>
            <p:nvPr userDrawn="1"/>
          </p:nvSpPr>
          <p:spPr>
            <a:xfrm>
              <a:off x="9728097" y="364479"/>
              <a:ext cx="2488182" cy="293927"/>
            </a:xfrm>
            <a:prstGeom prst="rect">
              <a:avLst/>
            </a:prstGeom>
            <a:noFill/>
          </p:spPr>
          <p:txBody>
            <a:bodyPr wrap="square" rtlCol="0">
              <a:spAutoFit/>
            </a:bodyPr>
            <a:lstStyle/>
            <a:p>
              <a:pPr algn="dist">
                <a:lnSpc>
                  <a:spcPct val="150000"/>
                </a:lnSpc>
              </a:pPr>
              <a:r>
                <a:rPr kumimoji="1" lang="zh-CN" altLang="en-US" sz="1000" u="none" dirty="0">
                  <a:solidFill>
                    <a:schemeClr val="bg1">
                      <a:lumMod val="50000"/>
                    </a:schemeClr>
                  </a:solidFill>
                  <a:latin typeface="Times New Roman" panose="02020603050405020304" pitchFamily="18" charset="0"/>
                  <a:ea typeface="宋体" panose="02010600030101010101" pitchFamily="2" charset="-122"/>
                </a:rPr>
                <a:t>复旦大学计算机科学技术学院</a:t>
              </a:r>
              <a:endParaRPr kumimoji="1" lang="en-US" altLang="zh-CN" sz="1000" u="none" dirty="0">
                <a:solidFill>
                  <a:schemeClr val="bg1">
                    <a:lumMod val="50000"/>
                  </a:schemeClr>
                </a:solidFill>
                <a:latin typeface="Times New Roman" panose="02020603050405020304" pitchFamily="18" charset="0"/>
                <a:ea typeface="宋体" panose="02010600030101010101" pitchFamily="2" charset="-122"/>
              </a:endParaRPr>
            </a:p>
          </p:txBody>
        </p:sp>
        <p:pic>
          <p:nvPicPr>
            <p:cNvPr id="6" name="Picture 4" descr="https://bkimg.cdn.bcebos.com/pic/eac4b74543a98226cffc1bda6bcbae014a90f703bdbf?x-bce-process=image/resize,m_lfit,w_536,limit_1/format,f_jpg">
              <a:extLst>
                <a:ext uri="{FF2B5EF4-FFF2-40B4-BE49-F238E27FC236}">
                  <a16:creationId xmlns:a16="http://schemas.microsoft.com/office/drawing/2014/main" id="{D02CBB42-A3FE-C246-18BA-F5997EF8AB56}"/>
                </a:ext>
              </a:extLst>
            </p:cNvPr>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7723" y="493384"/>
              <a:ext cx="341023" cy="340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线连接符 12">
              <a:extLst>
                <a:ext uri="{FF2B5EF4-FFF2-40B4-BE49-F238E27FC236}">
                  <a16:creationId xmlns:a16="http://schemas.microsoft.com/office/drawing/2014/main" id="{E0E41C89-2699-CE0E-C06C-60816CF74DF4}"/>
                </a:ext>
              </a:extLst>
            </p:cNvPr>
            <p:cNvCxnSpPr>
              <a:cxnSpLocks/>
            </p:cNvCxnSpPr>
            <p:nvPr userDrawn="1"/>
          </p:nvCxnSpPr>
          <p:spPr>
            <a:xfrm>
              <a:off x="9832147" y="677655"/>
              <a:ext cx="2232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63A3D34-747C-5DB2-481D-1A64D96B09DB}"/>
                </a:ext>
              </a:extLst>
            </p:cNvPr>
            <p:cNvSpPr txBox="1"/>
            <p:nvPr userDrawn="1"/>
          </p:nvSpPr>
          <p:spPr>
            <a:xfrm>
              <a:off x="9749741" y="665154"/>
              <a:ext cx="2488182" cy="23455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SCHOOL</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OF</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COMPUTER</a:t>
              </a:r>
              <a:r>
                <a:rPr kumimoji="1" lang="zh-CN" altLang="en-US" sz="700" u="none" dirty="0">
                  <a:solidFill>
                    <a:schemeClr val="bg1">
                      <a:lumMod val="50000"/>
                    </a:schemeClr>
                  </a:solidFill>
                  <a:latin typeface="Times New Roman" panose="02020603050405020304" pitchFamily="18" charset="0"/>
                  <a:ea typeface="宋体" panose="02010600030101010101" pitchFamily="2" charset="-122"/>
                </a:rPr>
                <a:t> </a:t>
              </a:r>
              <a:r>
                <a:rPr kumimoji="1" lang="en-US" altLang="zh-CN" sz="700" u="none" dirty="0">
                  <a:solidFill>
                    <a:schemeClr val="bg1">
                      <a:lumMod val="50000"/>
                    </a:schemeClr>
                  </a:solidFill>
                  <a:latin typeface="Times New Roman" panose="02020603050405020304" pitchFamily="18" charset="0"/>
                  <a:ea typeface="宋体" panose="02010600030101010101" pitchFamily="2" charset="-122"/>
                </a:rPr>
                <a:t>SCIENCE, FUDAN UNIVERSITY</a:t>
              </a:r>
            </a:p>
          </p:txBody>
        </p:sp>
      </p:grpSp>
    </p:spTree>
    <p:extLst>
      <p:ext uri="{BB962C8B-B14F-4D97-AF65-F5344CB8AC3E}">
        <p14:creationId xmlns:p14="http://schemas.microsoft.com/office/powerpoint/2010/main" val="283809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8B0D3C-DD35-CE11-1DBD-E4C573F6EE32}"/>
              </a:ext>
            </a:extLst>
          </p:cNvPr>
          <p:cNvSpPr>
            <a:spLocks noGrp="1"/>
          </p:cNvSpPr>
          <p:nvPr>
            <p:ph type="dt" sz="half" idx="10"/>
          </p:nvPr>
        </p:nvSpPr>
        <p:spPr/>
        <p:txBody>
          <a:bodyPr/>
          <a:lstStyle/>
          <a:p>
            <a:endParaRPr kumimoji="1" lang="zh-CN" altLang="en-US"/>
          </a:p>
        </p:txBody>
      </p:sp>
      <p:sp>
        <p:nvSpPr>
          <p:cNvPr id="3" name="页脚占位符 2">
            <a:extLst>
              <a:ext uri="{FF2B5EF4-FFF2-40B4-BE49-F238E27FC236}">
                <a16:creationId xmlns:a16="http://schemas.microsoft.com/office/drawing/2014/main" id="{1638F225-380F-7826-A412-7C54CB53958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78FB2A5-E0C5-2515-E89A-7B5206AFE255}"/>
              </a:ext>
            </a:extLst>
          </p:cNvPr>
          <p:cNvSpPr>
            <a:spLocks noGrp="1"/>
          </p:cNvSpPr>
          <p:nvPr>
            <p:ph type="sldNum" sz="quarter" idx="12"/>
          </p:nvPr>
        </p:nvSpPr>
        <p:spPr/>
        <p:txBody>
          <a:body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329149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B8EA80-FAE2-D930-A89C-4D7253771048}"/>
              </a:ext>
            </a:extLst>
          </p:cNvPr>
          <p:cNvSpPr>
            <a:spLocks noGrp="1"/>
          </p:cNvSpPr>
          <p:nvPr>
            <p:ph type="title"/>
          </p:nvPr>
        </p:nvSpPr>
        <p:spPr>
          <a:xfrm>
            <a:off x="838200" y="-639"/>
            <a:ext cx="10515600" cy="838839"/>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92389587-D030-012B-6D5E-504A1DE86166}"/>
              </a:ext>
            </a:extLst>
          </p:cNvPr>
          <p:cNvSpPr>
            <a:spLocks noGrp="1"/>
          </p:cNvSpPr>
          <p:nvPr>
            <p:ph type="body" idx="1"/>
          </p:nvPr>
        </p:nvSpPr>
        <p:spPr>
          <a:xfrm>
            <a:off x="838200" y="1087582"/>
            <a:ext cx="10515600" cy="50893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B108E11A-63C1-9B7A-58AA-820108C3CB83}"/>
              </a:ext>
            </a:extLst>
          </p:cNvPr>
          <p:cNvSpPr>
            <a:spLocks noGrp="1"/>
          </p:cNvSpPr>
          <p:nvPr>
            <p:ph type="dt" sz="half" idx="2"/>
          </p:nvPr>
        </p:nvSpPr>
        <p:spPr>
          <a:xfrm>
            <a:off x="1" y="6356350"/>
            <a:ext cx="755072"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zh-CN" altLang="en-US" dirty="0"/>
          </a:p>
        </p:txBody>
      </p:sp>
      <p:sp>
        <p:nvSpPr>
          <p:cNvPr id="5" name="页脚占位符 4">
            <a:extLst>
              <a:ext uri="{FF2B5EF4-FFF2-40B4-BE49-F238E27FC236}">
                <a16:creationId xmlns:a16="http://schemas.microsoft.com/office/drawing/2014/main" id="{E9ABAB15-C347-B06B-B9D7-8F57C0F4D12E}"/>
              </a:ext>
            </a:extLst>
          </p:cNvPr>
          <p:cNvSpPr>
            <a:spLocks noGrp="1"/>
          </p:cNvSpPr>
          <p:nvPr>
            <p:ph type="ftr" sz="quarter" idx="3"/>
          </p:nvPr>
        </p:nvSpPr>
        <p:spPr>
          <a:xfrm>
            <a:off x="838200" y="6356350"/>
            <a:ext cx="8936182"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kumimoji="1" lang="zh-CN" altLang="en-US" dirty="0"/>
          </a:p>
        </p:txBody>
      </p:sp>
      <p:sp>
        <p:nvSpPr>
          <p:cNvPr id="6" name="灯片编号占位符 5">
            <a:extLst>
              <a:ext uri="{FF2B5EF4-FFF2-40B4-BE49-F238E27FC236}">
                <a16:creationId xmlns:a16="http://schemas.microsoft.com/office/drawing/2014/main" id="{B0302589-01D4-FB33-F473-5B11BF67CAC4}"/>
              </a:ext>
            </a:extLst>
          </p:cNvPr>
          <p:cNvSpPr>
            <a:spLocks noGrp="1"/>
          </p:cNvSpPr>
          <p:nvPr>
            <p:ph type="sldNum" sz="quarter" idx="4"/>
          </p:nvPr>
        </p:nvSpPr>
        <p:spPr>
          <a:xfrm>
            <a:off x="10210800" y="6356350"/>
            <a:ext cx="1143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1F18C4-64A9-E845-BE72-B7990E53477B}" type="slidenum">
              <a:rPr kumimoji="1" lang="zh-CN" altLang="en-US" smtClean="0"/>
              <a:t>‹#›</a:t>
            </a:fld>
            <a:endParaRPr kumimoji="1" lang="zh-CN" altLang="en-US"/>
          </a:p>
        </p:txBody>
      </p:sp>
    </p:spTree>
    <p:extLst>
      <p:ext uri="{BB962C8B-B14F-4D97-AF65-F5344CB8AC3E}">
        <p14:creationId xmlns:p14="http://schemas.microsoft.com/office/powerpoint/2010/main" val="2489610594"/>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61" r:id="rId12"/>
    <p:sldLayoutId id="2147483664" r:id="rId13"/>
    <p:sldLayoutId id="2147483665" r:id="rId14"/>
    <p:sldLayoutId id="2147483666" r:id="rId15"/>
    <p:sldLayoutId id="2147483667" r:id="rId16"/>
    <p:sldLayoutId id="2147483669" r:id="rId17"/>
  </p:sldLayoutIdLst>
  <p:hf hdr="0" ftr="0" dt="0"/>
  <p:txStyles>
    <p:titleStyle>
      <a:lvl1pPr algn="l" defTabSz="914400" rtl="0" eaLnBrk="1" latinLnBrk="0" hangingPunct="1">
        <a:lnSpc>
          <a:spcPct val="90000"/>
        </a:lnSpc>
        <a:spcBef>
          <a:spcPct val="0"/>
        </a:spcBef>
        <a:buNone/>
        <a:defRPr sz="4400" b="1" kern="1200" baseline="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00.xml"/><Relationship Id="rId7" Type="http://schemas.openxmlformats.org/officeDocument/2006/relationships/slideLayout" Target="../slideLayouts/slideLayout8.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7.png"/><Relationship Id="rId5" Type="http://schemas.openxmlformats.org/officeDocument/2006/relationships/tags" Target="../tags/tag102.xml"/><Relationship Id="rId10" Type="http://schemas.openxmlformats.org/officeDocument/2006/relationships/image" Target="../media/image16.png"/><Relationship Id="rId4" Type="http://schemas.openxmlformats.org/officeDocument/2006/relationships/tags" Target="../tags/tag10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5.xml"/><Relationship Id="rId5" Type="http://schemas.openxmlformats.org/officeDocument/2006/relationships/image" Target="../media/image19.png"/><Relationship Id="rId4" Type="http://schemas.openxmlformats.org/officeDocument/2006/relationships/hyperlink" Target="https://www.crunchbase.com/organization/amberdata"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0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2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35.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3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8.xml"/><Relationship Id="rId1" Type="http://schemas.openxmlformats.org/officeDocument/2006/relationships/tags" Target="../tags/tag137.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notesSlide" Target="../notesSlides/notesSlide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1.xml"/><Relationship Id="rId1" Type="http://schemas.openxmlformats.org/officeDocument/2006/relationships/tags" Target="../tags/tag14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notesSlide" Target="../notesSlides/notesSlide3.xml"/><Relationship Id="rId3" Type="http://schemas.openxmlformats.org/officeDocument/2006/relationships/tags" Target="../tags/tag30.xml"/><Relationship Id="rId21" Type="http://schemas.openxmlformats.org/officeDocument/2006/relationships/image" Target="../media/image9.jpe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slideLayout" Target="../slideLayouts/slideLayout8.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image" Target="../media/image8.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image" Target="../media/image6.png"/><Relationship Id="rId10" Type="http://schemas.openxmlformats.org/officeDocument/2006/relationships/tags" Target="../tags/tag37.xml"/><Relationship Id="rId19" Type="http://schemas.openxmlformats.org/officeDocument/2006/relationships/image" Target="../media/image7.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10.jpeg"/></Relationships>
</file>

<file path=ppt/slides/_rels/slide7.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21" Type="http://schemas.openxmlformats.org/officeDocument/2006/relationships/tags" Target="../tags/tag64.xml"/><Relationship Id="rId34" Type="http://schemas.openxmlformats.org/officeDocument/2006/relationships/notesSlide" Target="../notesSlides/notesSlide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33" Type="http://schemas.openxmlformats.org/officeDocument/2006/relationships/slideLayout" Target="../slideLayouts/slideLayout8.xml"/><Relationship Id="rId38" Type="http://schemas.openxmlformats.org/officeDocument/2006/relationships/image" Target="../media/image13.jpeg"/><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tags" Target="../tags/tag7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tags" Target="../tags/tag75.xml"/><Relationship Id="rId37" Type="http://schemas.openxmlformats.org/officeDocument/2006/relationships/image" Target="../media/image12.png"/><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image" Target="../media/image11.png"/><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 Id="rId35" Type="http://schemas.openxmlformats.org/officeDocument/2006/relationships/image" Target="../media/image6.png"/><Relationship Id="rId8" Type="http://schemas.openxmlformats.org/officeDocument/2006/relationships/tags" Target="../tags/tag51.xml"/><Relationship Id="rId3" Type="http://schemas.openxmlformats.org/officeDocument/2006/relationships/tags" Target="../tags/tag46.xml"/></Relationships>
</file>

<file path=ppt/slides/_rels/slide8.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6.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notesSlide" Target="../notesSlides/notesSlide5.xml"/><Relationship Id="rId2" Type="http://schemas.openxmlformats.org/officeDocument/2006/relationships/tags" Target="../tags/tag77.xml"/><Relationship Id="rId16" Type="http://schemas.openxmlformats.org/officeDocument/2006/relationships/slideLayout" Target="../slideLayouts/slideLayout8.xml"/><Relationship Id="rId20" Type="http://schemas.openxmlformats.org/officeDocument/2006/relationships/image" Target="../media/image15.jpe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19" Type="http://schemas.openxmlformats.org/officeDocument/2006/relationships/image" Target="../media/image14.jpe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10" Type="http://schemas.openxmlformats.org/officeDocument/2006/relationships/image" Target="../media/image6.png"/><Relationship Id="rId4" Type="http://schemas.openxmlformats.org/officeDocument/2006/relationships/tags" Target="../tags/tag94.xml"/><Relationship Id="rId9"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0C344-277F-4609-3A1D-D8A7926BD4FE}"/>
              </a:ext>
            </a:extLst>
          </p:cNvPr>
          <p:cNvSpPr>
            <a:spLocks noGrp="1"/>
          </p:cNvSpPr>
          <p:nvPr>
            <p:ph type="ctrTitle"/>
          </p:nvPr>
        </p:nvSpPr>
        <p:spPr/>
        <p:txBody>
          <a:bodyPr>
            <a:normAutofit/>
          </a:bodyPr>
          <a:lstStyle/>
          <a:p>
            <a:pPr>
              <a:lnSpc>
                <a:spcPct val="150000"/>
              </a:lnSpc>
            </a:pPr>
            <a:r>
              <a:rPr lang="zh-CN" altLang="en-US" sz="4700" dirty="0">
                <a:latin typeface="Times New Roman" panose="02020603050405020304" pitchFamily="18" charset="0"/>
              </a:rPr>
              <a:t>针对</a:t>
            </a:r>
            <a:r>
              <a:rPr lang="en-US" altLang="zh-CN" sz="4700" dirty="0" err="1">
                <a:latin typeface="Times New Roman" panose="02020603050405020304" pitchFamily="18" charset="0"/>
              </a:rPr>
              <a:t>DASBlock</a:t>
            </a:r>
            <a:r>
              <a:rPr lang="zh-CN" altLang="en-US" sz="4700" dirty="0">
                <a:latin typeface="Times New Roman" panose="02020603050405020304" pitchFamily="18" charset="0"/>
              </a:rPr>
              <a:t>平台的费用管理分析</a:t>
            </a:r>
          </a:p>
        </p:txBody>
      </p:sp>
      <p:sp>
        <p:nvSpPr>
          <p:cNvPr id="3" name="副标题 2">
            <a:extLst>
              <a:ext uri="{FF2B5EF4-FFF2-40B4-BE49-F238E27FC236}">
                <a16:creationId xmlns:a16="http://schemas.microsoft.com/office/drawing/2014/main" id="{F295AAF8-D6C2-CD07-B58F-A0606AA4451F}"/>
              </a:ext>
            </a:extLst>
          </p:cNvPr>
          <p:cNvSpPr>
            <a:spLocks noGrp="1"/>
          </p:cNvSpPr>
          <p:nvPr>
            <p:ph type="subTitle" idx="1"/>
          </p:nvPr>
        </p:nvSpPr>
        <p:spPr>
          <a:xfrm>
            <a:off x="0" y="4012839"/>
            <a:ext cx="12192000" cy="1655762"/>
          </a:xfrm>
        </p:spPr>
        <p:txBody>
          <a:bodyPr anchor="ctr">
            <a:normAutofit/>
          </a:bodyPr>
          <a:lstStyle/>
          <a:p>
            <a:pPr>
              <a:lnSpc>
                <a:spcPct val="150000"/>
              </a:lnSpc>
            </a:pPr>
            <a:r>
              <a:rPr lang="zh-CN" altLang="en-US" b="1" dirty="0">
                <a:latin typeface="Times New Roman" panose="02020603050405020304" pitchFamily="18" charset="0"/>
              </a:rPr>
              <a:t>组员：</a:t>
            </a:r>
            <a:endParaRPr lang="en-US" altLang="zh-CN" b="1" dirty="0">
              <a:latin typeface="Times New Roman" panose="02020603050405020304" pitchFamily="18" charset="0"/>
            </a:endParaRPr>
          </a:p>
        </p:txBody>
      </p:sp>
      <p:sp>
        <p:nvSpPr>
          <p:cNvPr id="4" name="文本框 3">
            <a:extLst>
              <a:ext uri="{FF2B5EF4-FFF2-40B4-BE49-F238E27FC236}">
                <a16:creationId xmlns:a16="http://schemas.microsoft.com/office/drawing/2014/main" id="{9A181A1B-0E06-902E-22EF-B65FE2EBD843}"/>
              </a:ext>
            </a:extLst>
          </p:cNvPr>
          <p:cNvSpPr txBox="1"/>
          <p:nvPr/>
        </p:nvSpPr>
        <p:spPr>
          <a:xfrm>
            <a:off x="8673088" y="6400800"/>
            <a:ext cx="3518912" cy="400110"/>
          </a:xfrm>
          <a:prstGeom prst="rect">
            <a:avLst/>
          </a:prstGeom>
          <a:noFill/>
        </p:spPr>
        <p:txBody>
          <a:bodyPr wrap="none" rtlCol="0">
            <a:spAutoFit/>
          </a:bodyPr>
          <a:lstStyle/>
          <a:p>
            <a:pPr algn="r"/>
            <a:r>
              <a:rPr lang="zh-CN" altLang="en-US" sz="2000" b="1" dirty="0">
                <a:latin typeface="Microsoft YaHei" panose="020B0503020204020204" pitchFamily="34" charset="-122"/>
                <a:ea typeface="Microsoft YaHei" panose="020B0503020204020204" pitchFamily="34" charset="-122"/>
                <a:cs typeface="Times New Roman" panose="02020603050405020304" pitchFamily="18" charset="0"/>
              </a:rPr>
              <a:t>复旦大学计算机科学技术学院</a:t>
            </a:r>
          </a:p>
        </p:txBody>
      </p:sp>
    </p:spTree>
    <p:extLst>
      <p:ext uri="{BB962C8B-B14F-4D97-AF65-F5344CB8AC3E}">
        <p14:creationId xmlns:p14="http://schemas.microsoft.com/office/powerpoint/2010/main" val="399230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1738391">
            <a:off x="7029646" y="4222047"/>
            <a:ext cx="5059030" cy="4544909"/>
            <a:chOff x="-407906" y="-877464"/>
            <a:chExt cx="6915001" cy="6212268"/>
          </a:xfrm>
          <a:solidFill>
            <a:srgbClr val="0598FF">
              <a:alpha val="21000"/>
            </a:srgbClr>
          </a:solidFill>
        </p:grpSpPr>
        <p:sp>
          <p:nvSpPr>
            <p:cNvPr id="6" name="Freeform 71"/>
            <p:cNvSpPr>
              <a:spLocks noEditPoints="1"/>
            </p:cNvSpPr>
            <p:nvPr>
              <p:custDataLst>
                <p:tags r:id="rId4"/>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7" name="Freeform 71"/>
            <p:cNvSpPr>
              <a:spLocks noEditPoints="1"/>
            </p:cNvSpPr>
            <p:nvPr>
              <p:custDataLst>
                <p:tags r:id="rId5"/>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8" name="Freeform 71"/>
            <p:cNvSpPr>
              <a:spLocks noEditPoints="1"/>
            </p:cNvSpPr>
            <p:nvPr>
              <p:custDataLst>
                <p:tags r:id="rId6"/>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pic>
        <p:nvPicPr>
          <p:cNvPr id="120" name="图片 119" descr="校徽"/>
          <p:cNvPicPr>
            <a:picLocks noChangeAspect="1"/>
          </p:cNvPicPr>
          <p:nvPr>
            <p:custDataLst>
              <p:tags r:id="rId1"/>
            </p:custDataLst>
          </p:nvPr>
        </p:nvPicPr>
        <p:blipFill>
          <a:blip r:embed="rId9"/>
          <a:stretch>
            <a:fillRect/>
          </a:stretch>
        </p:blipFill>
        <p:spPr>
          <a:xfrm>
            <a:off x="11531600" y="6197600"/>
            <a:ext cx="660400" cy="660400"/>
          </a:xfrm>
          <a:prstGeom prst="rect">
            <a:avLst/>
          </a:prstGeom>
        </p:spPr>
      </p:pic>
      <p:pic>
        <p:nvPicPr>
          <p:cNvPr id="10" name="图片 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838200" y="1160407"/>
            <a:ext cx="4261777" cy="5227320"/>
          </a:xfrm>
          <a:prstGeom prst="rect">
            <a:avLst/>
          </a:prstGeom>
          <a:noFill/>
          <a:ln>
            <a:noFill/>
          </a:ln>
        </p:spPr>
      </p:pic>
      <p:pic>
        <p:nvPicPr>
          <p:cNvPr id="11" name="图片 10" descr="export (1)"/>
          <p:cNvPicPr>
            <a:picLocks noChangeAspect="1"/>
          </p:cNvPicPr>
          <p:nvPr>
            <p:custDataLst>
              <p:tags r:id="rId3"/>
            </p:custDataLst>
          </p:nvPr>
        </p:nvPicPr>
        <p:blipFill>
          <a:blip r:embed="rId11"/>
          <a:stretch>
            <a:fillRect/>
          </a:stretch>
        </p:blipFill>
        <p:spPr>
          <a:xfrm>
            <a:off x="5242444" y="1991189"/>
            <a:ext cx="6598920" cy="2724489"/>
          </a:xfrm>
          <a:prstGeom prst="rect">
            <a:avLst/>
          </a:prstGeom>
        </p:spPr>
      </p:pic>
      <p:sp>
        <p:nvSpPr>
          <p:cNvPr id="4" name="标题 3">
            <a:extLst>
              <a:ext uri="{FF2B5EF4-FFF2-40B4-BE49-F238E27FC236}">
                <a16:creationId xmlns:a16="http://schemas.microsoft.com/office/drawing/2014/main" id="{A0BF8CB7-F8FF-2455-B8E0-35CCD5F3841E}"/>
              </a:ext>
            </a:extLst>
          </p:cNvPr>
          <p:cNvSpPr>
            <a:spLocks noGrp="1"/>
          </p:cNvSpPr>
          <p:nvPr>
            <p:ph type="title"/>
          </p:nvPr>
        </p:nvSpPr>
        <p:spPr/>
        <p:txBody>
          <a:bodyPr>
            <a:normAutofit/>
          </a:bodyPr>
          <a:lstStyle/>
          <a:p>
            <a:r>
              <a:rPr lang="zh-CN" altLang="en-US" sz="4400" dirty="0">
                <a:solidFill>
                  <a:schemeClr val="bg2">
                    <a:lumMod val="25000"/>
                  </a:schemeClr>
                </a:solidFill>
                <a:cs typeface="+mn-ea"/>
                <a:sym typeface="+mn-lt"/>
              </a:rPr>
              <a:t>平台架构</a:t>
            </a:r>
            <a:endParaRPr lang="zh-CN" altLang="en-US" dirty="0"/>
          </a:p>
        </p:txBody>
      </p:sp>
    </p:spTree>
  </p:cSld>
  <p:clrMapOvr>
    <a:masterClrMapping/>
  </p:clrMapOvr>
  <p:transition spd="slow" advTm="8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1CE56-7AD5-BF1F-6995-70135A3B7E01}"/>
              </a:ext>
            </a:extLst>
          </p:cNvPr>
          <p:cNvSpPr>
            <a:spLocks noGrp="1"/>
          </p:cNvSpPr>
          <p:nvPr>
            <p:ph type="title"/>
          </p:nvPr>
        </p:nvSpPr>
        <p:spPr/>
        <p:txBody>
          <a:bodyPr/>
          <a:lstStyle/>
          <a:p>
            <a:r>
              <a:rPr kumimoji="1" lang="zh-CN" altLang="en-US" dirty="0"/>
              <a:t>规划成本管理</a:t>
            </a:r>
          </a:p>
        </p:txBody>
      </p:sp>
      <p:sp>
        <p:nvSpPr>
          <p:cNvPr id="3" name="文本占位符 2">
            <a:extLst>
              <a:ext uri="{FF2B5EF4-FFF2-40B4-BE49-F238E27FC236}">
                <a16:creationId xmlns:a16="http://schemas.microsoft.com/office/drawing/2014/main" id="{E59F254F-118F-D12B-C6F3-E7A8C79C70FA}"/>
              </a:ext>
            </a:extLst>
          </p:cNvPr>
          <p:cNvSpPr>
            <a:spLocks noGrp="1"/>
          </p:cNvSpPr>
          <p:nvPr>
            <p:ph type="body" idx="1"/>
          </p:nvPr>
        </p:nvSpPr>
        <p:spPr/>
        <p:txBody>
          <a:bodyPr/>
          <a:lstStyle/>
          <a:p>
            <a:r>
              <a:rPr kumimoji="1" lang="zh-CN" altLang="en-US" dirty="0"/>
              <a:t>负责人：</a:t>
            </a:r>
          </a:p>
        </p:txBody>
      </p:sp>
      <p:sp>
        <p:nvSpPr>
          <p:cNvPr id="4" name="灯片编号占位符 3">
            <a:extLst>
              <a:ext uri="{FF2B5EF4-FFF2-40B4-BE49-F238E27FC236}">
                <a16:creationId xmlns:a16="http://schemas.microsoft.com/office/drawing/2014/main" id="{AB66509B-8A02-90DE-BB31-51F45FF556AF}"/>
              </a:ext>
            </a:extLst>
          </p:cNvPr>
          <p:cNvSpPr>
            <a:spLocks noGrp="1"/>
          </p:cNvSpPr>
          <p:nvPr>
            <p:ph type="sldNum" sz="quarter" idx="12"/>
          </p:nvPr>
        </p:nvSpPr>
        <p:spPr/>
        <p:txBody>
          <a:bodyPr/>
          <a:lstStyle/>
          <a:p>
            <a:fld id="{CC24D705-C94D-4D70-84C5-9335E040C0B8}" type="slidenum">
              <a:rPr lang="zh-CN" altLang="en-US" smtClean="0"/>
              <a:t>11</a:t>
            </a:fld>
            <a:endParaRPr lang="zh-CN" altLang="en-US"/>
          </a:p>
        </p:txBody>
      </p:sp>
    </p:spTree>
    <p:extLst>
      <p:ext uri="{BB962C8B-B14F-4D97-AF65-F5344CB8AC3E}">
        <p14:creationId xmlns:p14="http://schemas.microsoft.com/office/powerpoint/2010/main" val="32186807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4E31C8-806B-43E5-8041-9EAD751E8105}"/>
              </a:ext>
            </a:extLst>
          </p:cNvPr>
          <p:cNvSpPr>
            <a:spLocks noGrp="1"/>
          </p:cNvSpPr>
          <p:nvPr>
            <p:ph idx="1"/>
          </p:nvPr>
        </p:nvSpPr>
        <p:spPr/>
        <p:txBody>
          <a:bodyPr>
            <a:normAutofit/>
          </a:bodyPr>
          <a:lstStyle/>
          <a:p>
            <a:r>
              <a:rPr lang="zh-CN" altLang="en-US" dirty="0"/>
              <a:t>确定如何估算，预算，管理，监督和控制项目管理的过程，</a:t>
            </a:r>
            <a:r>
              <a:rPr lang="zh-CN" altLang="en-US" b="0" i="0" dirty="0">
                <a:solidFill>
                  <a:srgbClr val="000000"/>
                </a:solidFill>
                <a:effectLst/>
                <a:latin typeface="Verdana" panose="020B0604030504040204" pitchFamily="34" charset="0"/>
              </a:rPr>
              <a:t>在整个项目期间为如何管理项目成本提供指南和方向。</a:t>
            </a:r>
            <a:endParaRPr lang="en-US" altLang="zh-CN" b="1" dirty="0">
              <a:solidFill>
                <a:srgbClr val="000000"/>
              </a:solidFill>
              <a:latin typeface="Verdana" panose="020B0604030504040204" pitchFamily="34" charset="0"/>
            </a:endParaRPr>
          </a:p>
          <a:p>
            <a:pPr lvl="1"/>
            <a:r>
              <a:rPr lang="zh-CN" altLang="en-US" b="1" dirty="0">
                <a:solidFill>
                  <a:srgbClr val="000000"/>
                </a:solidFill>
                <a:latin typeface="Verdana" panose="020B0604030504040204" pitchFamily="34" charset="0"/>
              </a:rPr>
              <a:t>首先进行数据分析</a:t>
            </a:r>
            <a:endParaRPr lang="en-US" altLang="zh-CN" b="1"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对需要的资源进行汇总</a:t>
            </a:r>
            <a:endParaRPr lang="en-US" altLang="zh-CN" dirty="0">
              <a:solidFill>
                <a:srgbClr val="000000"/>
              </a:solidFill>
              <a:latin typeface="Verdana" panose="020B0604030504040204" pitchFamily="34" charset="0"/>
            </a:endParaRPr>
          </a:p>
          <a:p>
            <a:pPr lvl="2"/>
            <a:r>
              <a:rPr lang="zh-CN" altLang="en-US" b="0" i="0" dirty="0">
                <a:solidFill>
                  <a:srgbClr val="000000"/>
                </a:solidFill>
                <a:effectLst/>
                <a:latin typeface="Verdana" panose="020B0604030504040204" pitchFamily="34" charset="0"/>
              </a:rPr>
              <a:t>筹集项目资源的方法：自制、采购、租用或租赁</a:t>
            </a:r>
            <a:endParaRPr lang="en-US" altLang="zh-CN" b="0" i="0" dirty="0">
              <a:solidFill>
                <a:srgbClr val="000000"/>
              </a:solidFill>
              <a:effectLst/>
              <a:latin typeface="Verdana" panose="020B0604030504040204" pitchFamily="34" charset="0"/>
            </a:endParaRPr>
          </a:p>
          <a:p>
            <a:pPr lvl="2"/>
            <a:r>
              <a:rPr lang="zh-CN" altLang="en-US" dirty="0">
                <a:solidFill>
                  <a:srgbClr val="000000"/>
                </a:solidFill>
                <a:latin typeface="Verdana" panose="020B0604030504040204" pitchFamily="34" charset="0"/>
              </a:rPr>
              <a:t>确定资金来源（</a:t>
            </a:r>
            <a:r>
              <a:rPr lang="zh-CN" altLang="en-US" b="0" i="0" dirty="0">
                <a:solidFill>
                  <a:srgbClr val="121212"/>
                </a:solidFill>
                <a:effectLst/>
                <a:latin typeface="-apple-system"/>
              </a:rPr>
              <a:t>融资或自筹或资金借款</a:t>
            </a:r>
            <a:r>
              <a:rPr lang="zh-CN" altLang="en-US" dirty="0">
                <a:solidFill>
                  <a:srgbClr val="000000"/>
                </a:solidFill>
                <a:latin typeface="Verdana" panose="020B0604030504040204" pitchFamily="34" charset="0"/>
              </a:rPr>
              <a:t>）</a:t>
            </a:r>
            <a:endParaRPr lang="en-US" altLang="zh-CN" dirty="0">
              <a:solidFill>
                <a:srgbClr val="000000"/>
              </a:solidFill>
              <a:latin typeface="Verdana" panose="020B0604030504040204" pitchFamily="34" charset="0"/>
            </a:endParaRPr>
          </a:p>
          <a:p>
            <a:pPr lvl="1"/>
            <a:r>
              <a:rPr lang="zh-CN" altLang="en-US" b="1" dirty="0">
                <a:solidFill>
                  <a:srgbClr val="000000"/>
                </a:solidFill>
                <a:latin typeface="Verdana" panose="020B0604030504040204" pitchFamily="34" charset="0"/>
              </a:rPr>
              <a:t>通过规划会议来制定成本管理计划</a:t>
            </a:r>
            <a:endParaRPr lang="en-US" altLang="zh-CN" b="1"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确定</a:t>
            </a:r>
            <a:r>
              <a:rPr lang="en-US" altLang="zh-CN" dirty="0">
                <a:solidFill>
                  <a:srgbClr val="000000"/>
                </a:solidFill>
                <a:latin typeface="Verdana" panose="020B0604030504040204" pitchFamily="34" charset="0"/>
              </a:rPr>
              <a:t>WBS</a:t>
            </a:r>
            <a:r>
              <a:rPr lang="zh-CN" altLang="en-US" dirty="0">
                <a:solidFill>
                  <a:srgbClr val="000000"/>
                </a:solidFill>
                <a:latin typeface="Verdana" panose="020B0604030504040204" pitchFamily="34" charset="0"/>
              </a:rPr>
              <a:t>控制账户</a:t>
            </a:r>
            <a:endParaRPr lang="en-US" altLang="zh-CN"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如何估算</a:t>
            </a:r>
            <a:endParaRPr lang="en-US" altLang="zh-CN"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如何预算</a:t>
            </a:r>
            <a:endParaRPr lang="en-US" altLang="zh-CN"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如何控制</a:t>
            </a:r>
            <a:endParaRPr lang="en-US" altLang="zh-CN" b="1" dirty="0">
              <a:solidFill>
                <a:srgbClr val="000000"/>
              </a:solidFill>
              <a:latin typeface="Verdana" panose="020B0604030504040204" pitchFamily="34" charset="0"/>
            </a:endParaRPr>
          </a:p>
          <a:p>
            <a:pPr lvl="1"/>
            <a:r>
              <a:rPr lang="zh-CN" altLang="en-US" b="1" dirty="0">
                <a:solidFill>
                  <a:srgbClr val="000000"/>
                </a:solidFill>
                <a:latin typeface="Verdana" panose="020B0604030504040204" pitchFamily="34" charset="0"/>
              </a:rPr>
              <a:t>专家判断</a:t>
            </a:r>
            <a:endParaRPr lang="en-US" altLang="zh-CN" b="1" dirty="0">
              <a:solidFill>
                <a:srgbClr val="000000"/>
              </a:solidFill>
              <a:latin typeface="Verdana" panose="020B0604030504040204" pitchFamily="34" charset="0"/>
            </a:endParaRPr>
          </a:p>
          <a:p>
            <a:pPr lvl="2"/>
            <a:r>
              <a:rPr lang="zh-CN" altLang="en-US" dirty="0">
                <a:solidFill>
                  <a:srgbClr val="000000"/>
                </a:solidFill>
                <a:latin typeface="Verdana" panose="020B0604030504040204" pitchFamily="34" charset="0"/>
              </a:rPr>
              <a:t>判断估算预算方式的合理性</a:t>
            </a:r>
            <a:endParaRPr lang="en-US" altLang="zh-CN" dirty="0">
              <a:solidFill>
                <a:srgbClr val="000000"/>
              </a:solidFill>
              <a:latin typeface="Verdana" panose="020B0604030504040204" pitchFamily="34" charset="0"/>
            </a:endParaRPr>
          </a:p>
        </p:txBody>
      </p:sp>
      <p:sp>
        <p:nvSpPr>
          <p:cNvPr id="2" name="标题 1">
            <a:extLst>
              <a:ext uri="{FF2B5EF4-FFF2-40B4-BE49-F238E27FC236}">
                <a16:creationId xmlns:a16="http://schemas.microsoft.com/office/drawing/2014/main" id="{9B83AF16-C98C-4B84-B17E-E9070A07EA79}"/>
              </a:ext>
            </a:extLst>
          </p:cNvPr>
          <p:cNvSpPr>
            <a:spLocks noGrp="1"/>
          </p:cNvSpPr>
          <p:nvPr>
            <p:ph type="title"/>
          </p:nvPr>
        </p:nvSpPr>
        <p:spPr/>
        <p:txBody>
          <a:bodyPr/>
          <a:lstStyle/>
          <a:p>
            <a:r>
              <a:rPr lang="zh-CN" altLang="en-US" dirty="0"/>
              <a:t>规划成本管理方法和流程</a:t>
            </a:r>
          </a:p>
        </p:txBody>
      </p:sp>
    </p:spTree>
    <p:extLst>
      <p:ext uri="{BB962C8B-B14F-4D97-AF65-F5344CB8AC3E}">
        <p14:creationId xmlns:p14="http://schemas.microsoft.com/office/powerpoint/2010/main" val="30923649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029AFB8F-4468-4126-AAE7-4FC4C9F464B3}"/>
              </a:ext>
            </a:extLst>
          </p:cNvPr>
          <p:cNvGraphicFramePr>
            <a:graphicFrameLocks noGrp="1"/>
          </p:cNvGraphicFramePr>
          <p:nvPr>
            <p:ph idx="1"/>
            <p:extLst>
              <p:ext uri="{D42A27DB-BD31-4B8C-83A1-F6EECF244321}">
                <p14:modId xmlns:p14="http://schemas.microsoft.com/office/powerpoint/2010/main" val="1735607871"/>
              </p:ext>
            </p:extLst>
          </p:nvPr>
        </p:nvGraphicFramePr>
        <p:xfrm>
          <a:off x="838200" y="1696390"/>
          <a:ext cx="10515600" cy="34652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072058645"/>
                    </a:ext>
                  </a:extLst>
                </a:gridCol>
                <a:gridCol w="2628900">
                  <a:extLst>
                    <a:ext uri="{9D8B030D-6E8A-4147-A177-3AD203B41FA5}">
                      <a16:colId xmlns:a16="http://schemas.microsoft.com/office/drawing/2014/main" val="1506046892"/>
                    </a:ext>
                  </a:extLst>
                </a:gridCol>
                <a:gridCol w="2628900">
                  <a:extLst>
                    <a:ext uri="{9D8B030D-6E8A-4147-A177-3AD203B41FA5}">
                      <a16:colId xmlns:a16="http://schemas.microsoft.com/office/drawing/2014/main" val="768913022"/>
                    </a:ext>
                  </a:extLst>
                </a:gridCol>
                <a:gridCol w="2628900">
                  <a:extLst>
                    <a:ext uri="{9D8B030D-6E8A-4147-A177-3AD203B41FA5}">
                      <a16:colId xmlns:a16="http://schemas.microsoft.com/office/drawing/2014/main" val="857212455"/>
                    </a:ext>
                  </a:extLst>
                </a:gridCol>
              </a:tblGrid>
              <a:tr h="0">
                <a:tc>
                  <a:txBody>
                    <a:bodyPr/>
                    <a:lstStyle/>
                    <a:p>
                      <a:r>
                        <a:rPr lang="zh-CN" altLang="en-US" dirty="0"/>
                        <a:t>资源</a:t>
                      </a:r>
                    </a:p>
                  </a:txBody>
                  <a:tcPr/>
                </a:tc>
                <a:tc>
                  <a:txBody>
                    <a:bodyPr/>
                    <a:lstStyle/>
                    <a:p>
                      <a:r>
                        <a:rPr lang="zh-CN" altLang="en-US" dirty="0"/>
                        <a:t>计量单位</a:t>
                      </a:r>
                    </a:p>
                  </a:txBody>
                  <a:tcPr/>
                </a:tc>
                <a:tc>
                  <a:txBody>
                    <a:bodyPr/>
                    <a:lstStyle/>
                    <a:p>
                      <a:r>
                        <a:rPr lang="zh-CN" altLang="en-US" dirty="0"/>
                        <a:t>精确度</a:t>
                      </a:r>
                    </a:p>
                  </a:txBody>
                  <a:tcPr/>
                </a:tc>
                <a:tc>
                  <a:txBody>
                    <a:bodyPr/>
                    <a:lstStyle/>
                    <a:p>
                      <a:r>
                        <a:rPr lang="zh-CN" altLang="en-US" dirty="0"/>
                        <a:t>筹集资源方式</a:t>
                      </a:r>
                    </a:p>
                  </a:txBody>
                  <a:tcPr/>
                </a:tc>
                <a:extLst>
                  <a:ext uri="{0D108BD9-81ED-4DB2-BD59-A6C34878D82A}">
                    <a16:rowId xmlns:a16="http://schemas.microsoft.com/office/drawing/2014/main" val="295700553"/>
                  </a:ext>
                </a:extLst>
              </a:tr>
              <a:tr h="442780">
                <a:tc>
                  <a:txBody>
                    <a:bodyPr/>
                    <a:lstStyle/>
                    <a:p>
                      <a:r>
                        <a:rPr lang="zh-CN" altLang="en-US" dirty="0"/>
                        <a:t>人力资源</a:t>
                      </a:r>
                    </a:p>
                  </a:txBody>
                  <a:tcPr/>
                </a:tc>
                <a:tc>
                  <a:txBody>
                    <a:bodyPr/>
                    <a:lstStyle/>
                    <a:p>
                      <a:r>
                        <a:rPr lang="zh-CN" altLang="en-US" dirty="0"/>
                        <a:t>人月</a:t>
                      </a:r>
                    </a:p>
                  </a:txBody>
                  <a:tcPr/>
                </a:tc>
                <a:tc>
                  <a:txBody>
                    <a:bodyPr/>
                    <a:lstStyle/>
                    <a:p>
                      <a:r>
                        <a:rPr lang="zh-CN" altLang="en-US" dirty="0"/>
                        <a:t>整数</a:t>
                      </a:r>
                    </a:p>
                  </a:txBody>
                  <a:tcPr/>
                </a:tc>
                <a:tc>
                  <a:txBody>
                    <a:bodyPr/>
                    <a:lstStyle/>
                    <a:p>
                      <a:r>
                        <a:rPr lang="zh-CN" altLang="en-US" dirty="0"/>
                        <a:t>雇佣</a:t>
                      </a:r>
                    </a:p>
                  </a:txBody>
                  <a:tcPr/>
                </a:tc>
                <a:extLst>
                  <a:ext uri="{0D108BD9-81ED-4DB2-BD59-A6C34878D82A}">
                    <a16:rowId xmlns:a16="http://schemas.microsoft.com/office/drawing/2014/main" val="1911192346"/>
                  </a:ext>
                </a:extLst>
              </a:tr>
              <a:tr h="442780">
                <a:tc>
                  <a:txBody>
                    <a:bodyPr/>
                    <a:lstStyle/>
                    <a:p>
                      <a:r>
                        <a:rPr lang="zh-CN" altLang="en-US" dirty="0"/>
                        <a:t>服务器（买）</a:t>
                      </a:r>
                    </a:p>
                  </a:txBody>
                  <a:tcPr/>
                </a:tc>
                <a:tc>
                  <a:txBody>
                    <a:bodyPr/>
                    <a:lstStyle/>
                    <a:p>
                      <a:r>
                        <a:rPr lang="zh-CN" altLang="en-US" dirty="0"/>
                        <a:t>台</a:t>
                      </a:r>
                    </a:p>
                  </a:txBody>
                  <a:tcPr/>
                </a:tc>
                <a:tc>
                  <a:txBody>
                    <a:bodyPr/>
                    <a:lstStyle/>
                    <a:p>
                      <a:r>
                        <a:rPr lang="zh-CN" altLang="en-US" dirty="0"/>
                        <a:t>整数</a:t>
                      </a:r>
                    </a:p>
                  </a:txBody>
                  <a:tcPr/>
                </a:tc>
                <a:tc>
                  <a:txBody>
                    <a:bodyPr/>
                    <a:lstStyle/>
                    <a:p>
                      <a:r>
                        <a:rPr lang="zh-CN" altLang="en-US" dirty="0"/>
                        <a:t>采购</a:t>
                      </a:r>
                    </a:p>
                  </a:txBody>
                  <a:tcPr/>
                </a:tc>
                <a:extLst>
                  <a:ext uri="{0D108BD9-81ED-4DB2-BD59-A6C34878D82A}">
                    <a16:rowId xmlns:a16="http://schemas.microsoft.com/office/drawing/2014/main" val="637364107"/>
                  </a:ext>
                </a:extLst>
              </a:tr>
              <a:tr h="442780">
                <a:tc>
                  <a:txBody>
                    <a:bodyPr/>
                    <a:lstStyle/>
                    <a:p>
                      <a:r>
                        <a:rPr lang="zh-CN" altLang="en-US" dirty="0"/>
                        <a:t>服务器（租）</a:t>
                      </a:r>
                    </a:p>
                  </a:txBody>
                  <a:tcPr/>
                </a:tc>
                <a:tc>
                  <a:txBody>
                    <a:bodyPr/>
                    <a:lstStyle/>
                    <a:p>
                      <a:r>
                        <a:rPr lang="zh-CN" altLang="en-US" dirty="0"/>
                        <a:t>配置月</a:t>
                      </a:r>
                    </a:p>
                  </a:txBody>
                  <a:tcPr/>
                </a:tc>
                <a:tc>
                  <a:txBody>
                    <a:bodyPr/>
                    <a:lstStyle/>
                    <a:p>
                      <a:r>
                        <a:rPr lang="zh-CN" altLang="en-US" dirty="0"/>
                        <a:t>整数</a:t>
                      </a:r>
                    </a:p>
                  </a:txBody>
                  <a:tcPr/>
                </a:tc>
                <a:tc>
                  <a:txBody>
                    <a:bodyPr/>
                    <a:lstStyle/>
                    <a:p>
                      <a:r>
                        <a:rPr lang="zh-CN" altLang="en-US" dirty="0"/>
                        <a:t>租赁</a:t>
                      </a:r>
                    </a:p>
                  </a:txBody>
                  <a:tcPr/>
                </a:tc>
                <a:extLst>
                  <a:ext uri="{0D108BD9-81ED-4DB2-BD59-A6C34878D82A}">
                    <a16:rowId xmlns:a16="http://schemas.microsoft.com/office/drawing/2014/main" val="835712633"/>
                  </a:ext>
                </a:extLst>
              </a:tr>
              <a:tr h="442780">
                <a:tc>
                  <a:txBody>
                    <a:bodyPr/>
                    <a:lstStyle/>
                    <a:p>
                      <a:r>
                        <a:rPr lang="zh-CN" altLang="en-US" dirty="0"/>
                        <a:t>个人计算机</a:t>
                      </a:r>
                    </a:p>
                  </a:txBody>
                  <a:tcPr/>
                </a:tc>
                <a:tc>
                  <a:txBody>
                    <a:bodyPr/>
                    <a:lstStyle/>
                    <a:p>
                      <a:r>
                        <a:rPr lang="zh-CN" altLang="en-US"/>
                        <a:t>台</a:t>
                      </a:r>
                      <a:endParaRPr lang="zh-CN" altLang="en-US" dirty="0"/>
                    </a:p>
                  </a:txBody>
                  <a:tcPr/>
                </a:tc>
                <a:tc>
                  <a:txBody>
                    <a:bodyPr/>
                    <a:lstStyle/>
                    <a:p>
                      <a:r>
                        <a:rPr lang="zh-CN" altLang="en-US" dirty="0"/>
                        <a:t>整数</a:t>
                      </a:r>
                    </a:p>
                  </a:txBody>
                  <a:tcPr/>
                </a:tc>
                <a:tc>
                  <a:txBody>
                    <a:bodyPr/>
                    <a:lstStyle/>
                    <a:p>
                      <a:r>
                        <a:rPr lang="zh-CN" altLang="en-US" dirty="0"/>
                        <a:t>采购</a:t>
                      </a:r>
                    </a:p>
                  </a:txBody>
                  <a:tcPr/>
                </a:tc>
                <a:extLst>
                  <a:ext uri="{0D108BD9-81ED-4DB2-BD59-A6C34878D82A}">
                    <a16:rowId xmlns:a16="http://schemas.microsoft.com/office/drawing/2014/main" val="486769543"/>
                  </a:ext>
                </a:extLst>
              </a:tr>
              <a:tr h="442780">
                <a:tc>
                  <a:txBody>
                    <a:bodyPr/>
                    <a:lstStyle/>
                    <a:p>
                      <a:r>
                        <a:rPr lang="zh-CN" altLang="en-US" dirty="0"/>
                        <a:t>办公用品</a:t>
                      </a:r>
                    </a:p>
                  </a:txBody>
                  <a:tcPr/>
                </a:tc>
                <a:tc>
                  <a:txBody>
                    <a:bodyPr/>
                    <a:lstStyle/>
                    <a:p>
                      <a:r>
                        <a:rPr lang="zh-CN" altLang="en-US" dirty="0"/>
                        <a:t>件</a:t>
                      </a:r>
                    </a:p>
                  </a:txBody>
                  <a:tcPr/>
                </a:tc>
                <a:tc>
                  <a:txBody>
                    <a:bodyPr/>
                    <a:lstStyle/>
                    <a:p>
                      <a:r>
                        <a:rPr lang="zh-CN" altLang="en-US" dirty="0"/>
                        <a:t>整数</a:t>
                      </a:r>
                    </a:p>
                  </a:txBody>
                  <a:tcPr/>
                </a:tc>
                <a:tc>
                  <a:txBody>
                    <a:bodyPr/>
                    <a:lstStyle/>
                    <a:p>
                      <a:r>
                        <a:rPr lang="zh-CN" altLang="en-US" dirty="0"/>
                        <a:t>采购</a:t>
                      </a:r>
                    </a:p>
                  </a:txBody>
                  <a:tcPr/>
                </a:tc>
                <a:extLst>
                  <a:ext uri="{0D108BD9-81ED-4DB2-BD59-A6C34878D82A}">
                    <a16:rowId xmlns:a16="http://schemas.microsoft.com/office/drawing/2014/main" val="4104295395"/>
                  </a:ext>
                </a:extLst>
              </a:tr>
              <a:tr h="442780">
                <a:tc>
                  <a:txBody>
                    <a:bodyPr/>
                    <a:lstStyle/>
                    <a:p>
                      <a:r>
                        <a:rPr lang="zh-CN" altLang="en-US" dirty="0"/>
                        <a:t>软件用品</a:t>
                      </a:r>
                    </a:p>
                  </a:txBody>
                  <a:tcPr/>
                </a:tc>
                <a:tc>
                  <a:txBody>
                    <a:bodyPr/>
                    <a:lstStyle/>
                    <a:p>
                      <a:r>
                        <a:rPr lang="zh-CN" altLang="en-US" dirty="0"/>
                        <a:t>件月</a:t>
                      </a:r>
                    </a:p>
                  </a:txBody>
                  <a:tcPr/>
                </a:tc>
                <a:tc>
                  <a:txBody>
                    <a:bodyPr/>
                    <a:lstStyle/>
                    <a:p>
                      <a:r>
                        <a:rPr lang="zh-CN" altLang="en-US" dirty="0"/>
                        <a:t>整数</a:t>
                      </a:r>
                    </a:p>
                  </a:txBody>
                  <a:tcPr/>
                </a:tc>
                <a:tc>
                  <a:txBody>
                    <a:bodyPr/>
                    <a:lstStyle/>
                    <a:p>
                      <a:r>
                        <a:rPr lang="zh-CN" altLang="en-US" dirty="0"/>
                        <a:t>采购</a:t>
                      </a:r>
                      <a:r>
                        <a:rPr lang="en-US" altLang="zh-CN" dirty="0"/>
                        <a:t>&amp;</a:t>
                      </a:r>
                      <a:r>
                        <a:rPr lang="zh-CN" altLang="en-US" dirty="0"/>
                        <a:t>租赁</a:t>
                      </a:r>
                    </a:p>
                  </a:txBody>
                  <a:tcPr/>
                </a:tc>
                <a:extLst>
                  <a:ext uri="{0D108BD9-81ED-4DB2-BD59-A6C34878D82A}">
                    <a16:rowId xmlns:a16="http://schemas.microsoft.com/office/drawing/2014/main" val="55010408"/>
                  </a:ext>
                </a:extLst>
              </a:tr>
              <a:tr h="442780">
                <a:tc>
                  <a:txBody>
                    <a:bodyPr/>
                    <a:lstStyle/>
                    <a:p>
                      <a:r>
                        <a:rPr lang="zh-CN" altLang="en-US" dirty="0"/>
                        <a:t>数据</a:t>
                      </a:r>
                    </a:p>
                  </a:txBody>
                  <a:tcPr/>
                </a:tc>
                <a:tc>
                  <a:txBody>
                    <a:bodyPr/>
                    <a:lstStyle/>
                    <a:p>
                      <a:r>
                        <a:rPr lang="zh-CN" altLang="en-US" dirty="0"/>
                        <a:t>条</a:t>
                      </a:r>
                    </a:p>
                  </a:txBody>
                  <a:tcPr/>
                </a:tc>
                <a:tc>
                  <a:txBody>
                    <a:bodyPr/>
                    <a:lstStyle/>
                    <a:p>
                      <a:r>
                        <a:rPr lang="zh-CN" altLang="en-US" dirty="0"/>
                        <a:t>整数</a:t>
                      </a:r>
                    </a:p>
                  </a:txBody>
                  <a:tcPr/>
                </a:tc>
                <a:tc>
                  <a:txBody>
                    <a:bodyPr/>
                    <a:lstStyle/>
                    <a:p>
                      <a:r>
                        <a:rPr lang="zh-CN" altLang="en-US" dirty="0"/>
                        <a:t>采购</a:t>
                      </a:r>
                      <a:r>
                        <a:rPr lang="en-US" altLang="zh-CN" dirty="0"/>
                        <a:t>&amp;</a:t>
                      </a:r>
                      <a:r>
                        <a:rPr lang="zh-CN" altLang="en-US" dirty="0"/>
                        <a:t>自研</a:t>
                      </a:r>
                    </a:p>
                  </a:txBody>
                  <a:tcPr/>
                </a:tc>
                <a:extLst>
                  <a:ext uri="{0D108BD9-81ED-4DB2-BD59-A6C34878D82A}">
                    <a16:rowId xmlns:a16="http://schemas.microsoft.com/office/drawing/2014/main" val="3992804837"/>
                  </a:ext>
                </a:extLst>
              </a:tr>
            </a:tbl>
          </a:graphicData>
        </a:graphic>
      </p:graphicFrame>
      <p:sp>
        <p:nvSpPr>
          <p:cNvPr id="2" name="标题 1">
            <a:extLst>
              <a:ext uri="{FF2B5EF4-FFF2-40B4-BE49-F238E27FC236}">
                <a16:creationId xmlns:a16="http://schemas.microsoft.com/office/drawing/2014/main" id="{D24A5059-CE6D-4425-9315-C10CA9FEA59F}"/>
              </a:ext>
            </a:extLst>
          </p:cNvPr>
          <p:cNvSpPr>
            <a:spLocks noGrp="1"/>
          </p:cNvSpPr>
          <p:nvPr>
            <p:ph type="title"/>
          </p:nvPr>
        </p:nvSpPr>
        <p:spPr/>
        <p:txBody>
          <a:bodyPr/>
          <a:lstStyle/>
          <a:p>
            <a:r>
              <a:rPr lang="zh-CN" altLang="en-US" dirty="0"/>
              <a:t>项目资源</a:t>
            </a:r>
          </a:p>
        </p:txBody>
      </p:sp>
    </p:spTree>
    <p:extLst>
      <p:ext uri="{BB962C8B-B14F-4D97-AF65-F5344CB8AC3E}">
        <p14:creationId xmlns:p14="http://schemas.microsoft.com/office/powerpoint/2010/main" val="4098196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5346EF5-2FAF-47FA-B9BF-04E45EAFE2B3}"/>
              </a:ext>
            </a:extLst>
          </p:cNvPr>
          <p:cNvSpPr>
            <a:spLocks noGrp="1"/>
          </p:cNvSpPr>
          <p:nvPr>
            <p:ph idx="1"/>
          </p:nvPr>
        </p:nvSpPr>
        <p:spPr/>
        <p:txBody>
          <a:bodyPr/>
          <a:lstStyle/>
          <a:p>
            <a:r>
              <a:rPr lang="zh-CN" altLang="en-US" b="1" dirty="0"/>
              <a:t>项目特点：</a:t>
            </a:r>
            <a:endParaRPr lang="en-US" altLang="zh-CN" b="1" dirty="0"/>
          </a:p>
          <a:p>
            <a:pPr lvl="1"/>
            <a:r>
              <a:rPr lang="zh-CN" altLang="en-US" dirty="0"/>
              <a:t>政策支持，符合国家需求</a:t>
            </a:r>
            <a:endParaRPr lang="en-US" altLang="zh-CN" dirty="0"/>
          </a:p>
          <a:p>
            <a:pPr lvl="1"/>
            <a:r>
              <a:rPr lang="zh-CN" altLang="en-US" dirty="0"/>
              <a:t>规模大，预计成本高</a:t>
            </a:r>
            <a:endParaRPr lang="en-US" altLang="zh-CN" dirty="0"/>
          </a:p>
          <a:p>
            <a:r>
              <a:rPr lang="zh-CN" altLang="en-US" b="1" dirty="0"/>
              <a:t>优选方案：</a:t>
            </a:r>
            <a:endParaRPr lang="en-US" altLang="zh-CN" b="1" dirty="0"/>
          </a:p>
          <a:p>
            <a:pPr lvl="1"/>
            <a:r>
              <a:rPr lang="zh-CN" altLang="en-US" dirty="0"/>
              <a:t>融资</a:t>
            </a:r>
            <a:endParaRPr lang="en-US" altLang="zh-CN" dirty="0"/>
          </a:p>
          <a:p>
            <a:r>
              <a:rPr lang="zh-CN" altLang="en-US" b="1" dirty="0"/>
              <a:t>备选方案：</a:t>
            </a:r>
            <a:endParaRPr lang="en-US" altLang="zh-CN" b="1" dirty="0"/>
          </a:p>
          <a:p>
            <a:pPr lvl="1"/>
            <a:r>
              <a:rPr lang="zh-CN" altLang="en-US" dirty="0"/>
              <a:t>自筹</a:t>
            </a:r>
            <a:r>
              <a:rPr lang="en-US" altLang="zh-CN" dirty="0"/>
              <a:t>&amp;</a:t>
            </a:r>
            <a:r>
              <a:rPr lang="zh-CN" altLang="en-US" dirty="0"/>
              <a:t>借款</a:t>
            </a:r>
            <a:endParaRPr lang="en-US" altLang="zh-CN" dirty="0"/>
          </a:p>
          <a:p>
            <a:pPr lvl="1"/>
            <a:endParaRPr lang="zh-CN" altLang="en-US" dirty="0"/>
          </a:p>
        </p:txBody>
      </p:sp>
      <p:sp>
        <p:nvSpPr>
          <p:cNvPr id="2" name="标题 1">
            <a:extLst>
              <a:ext uri="{FF2B5EF4-FFF2-40B4-BE49-F238E27FC236}">
                <a16:creationId xmlns:a16="http://schemas.microsoft.com/office/drawing/2014/main" id="{9CC0F3CF-1DAD-4C73-97F2-2F9674A9AE5E}"/>
              </a:ext>
            </a:extLst>
          </p:cNvPr>
          <p:cNvSpPr>
            <a:spLocks noGrp="1"/>
          </p:cNvSpPr>
          <p:nvPr>
            <p:ph type="title"/>
          </p:nvPr>
        </p:nvSpPr>
        <p:spPr/>
        <p:txBody>
          <a:bodyPr/>
          <a:lstStyle/>
          <a:p>
            <a:r>
              <a:rPr lang="zh-CN" altLang="en-US" dirty="0"/>
              <a:t>资金来源分析</a:t>
            </a:r>
          </a:p>
        </p:txBody>
      </p:sp>
    </p:spTree>
    <p:extLst>
      <p:ext uri="{BB962C8B-B14F-4D97-AF65-F5344CB8AC3E}">
        <p14:creationId xmlns:p14="http://schemas.microsoft.com/office/powerpoint/2010/main" val="23894895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C5C3EC2-93C6-49F5-A0CB-B1CB9355709E}"/>
              </a:ext>
            </a:extLst>
          </p:cNvPr>
          <p:cNvSpPr>
            <a:spLocks noGrp="1"/>
          </p:cNvSpPr>
          <p:nvPr>
            <p:ph idx="1"/>
          </p:nvPr>
        </p:nvSpPr>
        <p:spPr/>
        <p:txBody>
          <a:bodyPr/>
          <a:lstStyle/>
          <a:p>
            <a:r>
              <a:rPr lang="zh-CN" altLang="en-US" dirty="0"/>
              <a:t>控制账户：</a:t>
            </a:r>
            <a:endParaRPr lang="en-US" altLang="zh-CN" dirty="0"/>
          </a:p>
          <a:p>
            <a:pPr lvl="1"/>
            <a:r>
              <a:rPr lang="zh-CN" altLang="en-US" dirty="0"/>
              <a:t>可行性分析</a:t>
            </a:r>
            <a:endParaRPr lang="en-US" altLang="zh-CN" dirty="0"/>
          </a:p>
          <a:p>
            <a:pPr lvl="1"/>
            <a:r>
              <a:rPr lang="zh-CN" altLang="en-US" dirty="0"/>
              <a:t>软件设计</a:t>
            </a:r>
            <a:endParaRPr lang="en-US" altLang="zh-CN" dirty="0"/>
          </a:p>
          <a:p>
            <a:pPr lvl="1"/>
            <a:r>
              <a:rPr lang="zh-CN" altLang="en-US" dirty="0"/>
              <a:t>项目开发</a:t>
            </a:r>
            <a:endParaRPr lang="en-US" altLang="zh-CN" dirty="0"/>
          </a:p>
          <a:p>
            <a:pPr lvl="1"/>
            <a:r>
              <a:rPr lang="zh-CN" altLang="en-US" dirty="0"/>
              <a:t>软件测试部署</a:t>
            </a:r>
            <a:endParaRPr lang="en-US" altLang="zh-CN" dirty="0"/>
          </a:p>
          <a:p>
            <a:pPr lvl="1"/>
            <a:r>
              <a:rPr lang="zh-CN" altLang="en-US" dirty="0"/>
              <a:t>系统运维</a:t>
            </a:r>
            <a:endParaRPr lang="en-US" altLang="zh-CN" dirty="0"/>
          </a:p>
          <a:p>
            <a:pPr lvl="1"/>
            <a:r>
              <a:rPr lang="zh-CN" altLang="en-US" dirty="0"/>
              <a:t>设备采购</a:t>
            </a:r>
            <a:endParaRPr lang="en-US" altLang="zh-CN" dirty="0"/>
          </a:p>
          <a:p>
            <a:pPr lvl="1"/>
            <a:r>
              <a:rPr lang="zh-CN" altLang="en-US" dirty="0"/>
              <a:t>项目验收</a:t>
            </a:r>
            <a:endParaRPr lang="en-US" altLang="zh-CN" dirty="0"/>
          </a:p>
          <a:p>
            <a:pPr lvl="1"/>
            <a:endParaRPr lang="en-US" altLang="zh-CN" dirty="0"/>
          </a:p>
        </p:txBody>
      </p:sp>
      <p:sp>
        <p:nvSpPr>
          <p:cNvPr id="2" name="标题 1">
            <a:extLst>
              <a:ext uri="{FF2B5EF4-FFF2-40B4-BE49-F238E27FC236}">
                <a16:creationId xmlns:a16="http://schemas.microsoft.com/office/drawing/2014/main" id="{62E71660-1212-4EFE-8A29-4DBC611C466E}"/>
              </a:ext>
            </a:extLst>
          </p:cNvPr>
          <p:cNvSpPr>
            <a:spLocks noGrp="1"/>
          </p:cNvSpPr>
          <p:nvPr>
            <p:ph type="title"/>
          </p:nvPr>
        </p:nvSpPr>
        <p:spPr/>
        <p:txBody>
          <a:bodyPr/>
          <a:lstStyle/>
          <a:p>
            <a:r>
              <a:rPr lang="en-US" altLang="zh-CN" b="1" dirty="0"/>
              <a:t>WBS</a:t>
            </a:r>
            <a:r>
              <a:rPr lang="zh-CN" altLang="en-US" b="1" dirty="0"/>
              <a:t>中的控制账户确定</a:t>
            </a:r>
          </a:p>
        </p:txBody>
      </p:sp>
    </p:spTree>
    <p:extLst>
      <p:ext uri="{BB962C8B-B14F-4D97-AF65-F5344CB8AC3E}">
        <p14:creationId xmlns:p14="http://schemas.microsoft.com/office/powerpoint/2010/main" val="6399897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879803-6136-48E9-A374-E08291D8A7FD}"/>
              </a:ext>
            </a:extLst>
          </p:cNvPr>
          <p:cNvSpPr>
            <a:spLocks noGrp="1"/>
          </p:cNvSpPr>
          <p:nvPr>
            <p:ph idx="1"/>
          </p:nvPr>
        </p:nvSpPr>
        <p:spPr/>
        <p:txBody>
          <a:bodyPr>
            <a:normAutofit/>
          </a:bodyPr>
          <a:lstStyle/>
          <a:p>
            <a:r>
              <a:rPr lang="zh-CN" altLang="en-US" b="1" dirty="0"/>
              <a:t>采用挣值分析的方式</a:t>
            </a:r>
            <a:endParaRPr lang="en-US" altLang="zh-CN" b="1" dirty="0"/>
          </a:p>
          <a:p>
            <a:r>
              <a:rPr lang="zh-CN" altLang="en-US" b="1" dirty="0"/>
              <a:t>控制临界值：</a:t>
            </a:r>
            <a:r>
              <a:rPr lang="en-US" altLang="zh-CN" dirty="0"/>
              <a:t>5%</a:t>
            </a:r>
          </a:p>
          <a:p>
            <a:r>
              <a:rPr lang="zh-CN" altLang="en-US" b="1" dirty="0"/>
              <a:t>拟用的挣值管理技术：</a:t>
            </a:r>
            <a:endParaRPr lang="en-US" altLang="zh-CN" b="1" dirty="0"/>
          </a:p>
          <a:p>
            <a:pPr lvl="1"/>
            <a:r>
              <a:rPr lang="zh-CN" altLang="en-US" dirty="0"/>
              <a:t>固定公式法</a:t>
            </a:r>
            <a:endParaRPr lang="en-US" altLang="zh-CN" dirty="0"/>
          </a:p>
          <a:p>
            <a:pPr lvl="1"/>
            <a:endParaRPr lang="en-US" altLang="zh-CN" dirty="0"/>
          </a:p>
          <a:p>
            <a:r>
              <a:rPr lang="zh-CN" altLang="en-US" b="1" dirty="0"/>
              <a:t>计算项目完工估算（</a:t>
            </a:r>
            <a:r>
              <a:rPr lang="en-US" altLang="zh-CN" b="1" dirty="0"/>
              <a:t>EAC</a:t>
            </a:r>
            <a:r>
              <a:rPr lang="zh-CN" altLang="en-US" b="1" dirty="0"/>
              <a:t>）的公式</a:t>
            </a:r>
            <a:endParaRPr lang="en-US" altLang="zh-CN" b="1" dirty="0"/>
          </a:p>
          <a:p>
            <a:pPr marL="800100" lvl="1" indent="-342900">
              <a:buFont typeface="+mj-ea"/>
              <a:buAutoNum type="circleNumDbPlain"/>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公式：</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EAC = AC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BAC – EV</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lvl="1" indent="-342900">
              <a:buFont typeface="+mj-ea"/>
              <a:buAutoNum type="circleNumDbPlain"/>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公式：</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EAC = BAC/CPI</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lvl="1" indent="-342900">
              <a:buFont typeface="+mj-ea"/>
              <a:buAutoNum type="circleNumDbPlain"/>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公式：</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EAC = AC +</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BAC – EV</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CPI x SPI</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b="1" dirty="0"/>
              <a:t>完工尚需绩效指数公式（</a:t>
            </a:r>
            <a:r>
              <a:rPr lang="en-US" altLang="zh-CN" b="1" dirty="0"/>
              <a:t>TCPI</a:t>
            </a:r>
            <a:r>
              <a:rPr lang="zh-CN" altLang="en-US" b="1" dirty="0"/>
              <a:t>）：</a:t>
            </a:r>
            <a:endParaRPr lang="en-US" altLang="zh-CN" b="1" dirty="0"/>
          </a:p>
          <a:p>
            <a:pPr lvl="1"/>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TCPI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BAC – EV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BAC – AC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endParaRPr lang="en-US" altLang="zh-CN" dirty="0"/>
          </a:p>
          <a:p>
            <a:endParaRPr lang="zh-CN" altLang="en-US" dirty="0"/>
          </a:p>
        </p:txBody>
      </p:sp>
      <p:sp>
        <p:nvSpPr>
          <p:cNvPr id="2" name="标题 1">
            <a:extLst>
              <a:ext uri="{FF2B5EF4-FFF2-40B4-BE49-F238E27FC236}">
                <a16:creationId xmlns:a16="http://schemas.microsoft.com/office/drawing/2014/main" id="{7D002F1F-5929-4FA2-B14E-F14F70637C0D}"/>
              </a:ext>
            </a:extLst>
          </p:cNvPr>
          <p:cNvSpPr>
            <a:spLocks noGrp="1"/>
          </p:cNvSpPr>
          <p:nvPr>
            <p:ph type="title"/>
          </p:nvPr>
        </p:nvSpPr>
        <p:spPr/>
        <p:txBody>
          <a:bodyPr/>
          <a:lstStyle/>
          <a:p>
            <a:r>
              <a:rPr lang="zh-CN" altLang="en-US" b="1" i="0" dirty="0">
                <a:solidFill>
                  <a:srgbClr val="000000"/>
                </a:solidFill>
                <a:effectLst/>
                <a:latin typeface="Verdana" panose="020B0604030504040204" pitchFamily="34" charset="0"/>
              </a:rPr>
              <a:t>绩效测量规则</a:t>
            </a:r>
            <a:endParaRPr lang="zh-CN" altLang="en-US" dirty="0"/>
          </a:p>
        </p:txBody>
      </p:sp>
    </p:spTree>
    <p:extLst>
      <p:ext uri="{BB962C8B-B14F-4D97-AF65-F5344CB8AC3E}">
        <p14:creationId xmlns:p14="http://schemas.microsoft.com/office/powerpoint/2010/main" val="397501751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2DBFD0-0E34-4669-BA5B-53D6760CDEA4}"/>
                  </a:ext>
                </a:extLst>
              </p:cNvPr>
              <p:cNvSpPr>
                <a:spLocks noGrp="1"/>
              </p:cNvSpPr>
              <p:nvPr>
                <p:ph idx="1"/>
              </p:nvPr>
            </p:nvSpPr>
            <p:spPr/>
            <p:txBody>
              <a:bodyPr>
                <a:normAutofit/>
              </a:bodyPr>
              <a:lstStyle/>
              <a:p>
                <a:r>
                  <a:rPr lang="zh-CN" altLang="en-US" b="1" dirty="0"/>
                  <a:t>估算方法：</a:t>
                </a:r>
                <a:endParaRPr lang="en-US" altLang="zh-CN" b="1" dirty="0"/>
              </a:p>
              <a:p>
                <a:pPr lvl="1"/>
                <a:r>
                  <a:rPr lang="zh-CN" altLang="en-US" dirty="0"/>
                  <a:t>类比估算</a:t>
                </a:r>
                <a:endParaRPr lang="en-US" altLang="zh-CN" dirty="0"/>
              </a:p>
              <a:p>
                <a:pPr lvl="2"/>
                <a:r>
                  <a:rPr lang="zh-CN" altLang="en-US" dirty="0"/>
                  <a:t>类比</a:t>
                </a:r>
                <a:r>
                  <a:rPr lang="en-US" altLang="zh-CN" sz="1800" dirty="0" err="1">
                    <a:solidFill>
                      <a:srgbClr val="000000"/>
                    </a:solidFill>
                    <a:effectLst/>
                    <a:latin typeface="宋体" panose="02010600030101010101" pitchFamily="2" charset="-122"/>
                    <a:cs typeface="宋体" panose="02010600030101010101" pitchFamily="2" charset="-122"/>
                  </a:rPr>
                  <a:t>Amberdata</a:t>
                </a:r>
                <a:r>
                  <a:rPr lang="zh-CN" altLang="en-US" sz="1800" dirty="0">
                    <a:solidFill>
                      <a:srgbClr val="000000"/>
                    </a:solidFill>
                    <a:effectLst/>
                    <a:latin typeface="宋体" panose="02010600030101010101" pitchFamily="2" charset="-122"/>
                    <a:cs typeface="宋体" panose="02010600030101010101" pitchFamily="2" charset="-122"/>
                  </a:rPr>
                  <a:t>公司</a:t>
                </a:r>
                <a:endParaRPr lang="en-US" altLang="zh-CN" dirty="0"/>
              </a:p>
              <a:p>
                <a:pPr lvl="1"/>
                <a:r>
                  <a:rPr lang="zh-CN" altLang="en-US" dirty="0"/>
                  <a:t>参数估算</a:t>
                </a:r>
                <a:endParaRPr lang="en-US" altLang="zh-CN" dirty="0"/>
              </a:p>
              <a:p>
                <a:pPr lvl="1"/>
                <a:r>
                  <a:rPr lang="zh-CN" altLang="en-US" dirty="0"/>
                  <a:t>基于</a:t>
                </a:r>
                <a:r>
                  <a:rPr lang="en-US" altLang="zh-CN" dirty="0"/>
                  <a:t>WBS</a:t>
                </a:r>
                <a:r>
                  <a:rPr lang="zh-CN" altLang="en-US" dirty="0"/>
                  <a:t>的自下而上成本估算</a:t>
                </a:r>
                <a:endParaRPr lang="en-US" altLang="zh-CN" dirty="0"/>
              </a:p>
              <a:p>
                <a:pPr lvl="1"/>
                <a:r>
                  <a:rPr lang="zh-CN" altLang="en-US" dirty="0"/>
                  <a:t>三点估算</a:t>
                </a:r>
                <a:endParaRPr lang="en-US" altLang="zh-CN" dirty="0"/>
              </a:p>
              <a:p>
                <a:r>
                  <a:rPr lang="zh-CN" altLang="en-US" b="1" dirty="0"/>
                  <a:t>估算准确度：</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m:t>
                    </m:r>
                    <m:r>
                      <a:rPr lang="en-US" altLang="zh-CN" b="1" i="1" smtClean="0">
                        <a:latin typeface="Cambria Math" panose="02040503050406030204" pitchFamily="18" charset="0"/>
                        <a:ea typeface="Cambria Math" panose="02040503050406030204" pitchFamily="18" charset="0"/>
                      </a:rPr>
                      <m:t>%</m:t>
                    </m:r>
                  </m:oMath>
                </a14:m>
                <a:endParaRPr lang="en-US" altLang="zh-CN" b="1" dirty="0"/>
              </a:p>
              <a:p>
                <a:r>
                  <a:rPr lang="zh-CN" altLang="en-US" b="1" dirty="0"/>
                  <a:t>制定预算流程分解：</a:t>
                </a:r>
                <a:endParaRPr lang="en-US" altLang="zh-CN" b="1" dirty="0"/>
              </a:p>
              <a:p>
                <a:pPr lvl="1"/>
                <a:r>
                  <a:rPr lang="zh-CN" altLang="en-US" dirty="0"/>
                  <a:t>专家判断</a:t>
                </a:r>
                <a:r>
                  <a:rPr lang="en-US" altLang="zh-CN" dirty="0"/>
                  <a:t>&amp;</a:t>
                </a:r>
                <a:r>
                  <a:rPr lang="zh-CN" altLang="en-US" dirty="0"/>
                  <a:t>历史信息审核</a:t>
                </a:r>
                <a:endParaRPr lang="en-US" altLang="zh-CN" dirty="0"/>
              </a:p>
              <a:p>
                <a:pPr lvl="1"/>
                <a:r>
                  <a:rPr lang="zh-CN" altLang="en-US" dirty="0"/>
                  <a:t>成本汇总</a:t>
                </a:r>
                <a:endParaRPr lang="en-US" altLang="zh-CN" dirty="0"/>
              </a:p>
              <a:p>
                <a:pPr lvl="1"/>
                <a:r>
                  <a:rPr lang="zh-CN" altLang="en-US" dirty="0"/>
                  <a:t>储备分析</a:t>
                </a:r>
                <a:endParaRPr lang="en-US" altLang="zh-CN" dirty="0"/>
              </a:p>
              <a:p>
                <a:pPr lvl="1"/>
                <a:r>
                  <a:rPr lang="zh-CN" altLang="en-US" dirty="0"/>
                  <a:t>资金限制平衡</a:t>
                </a:r>
              </a:p>
            </p:txBody>
          </p:sp>
        </mc:Choice>
        <mc:Fallback xmlns="">
          <p:sp>
            <p:nvSpPr>
              <p:cNvPr id="3" name="内容占位符 2">
                <a:extLst>
                  <a:ext uri="{FF2B5EF4-FFF2-40B4-BE49-F238E27FC236}">
                    <a16:creationId xmlns:a16="http://schemas.microsoft.com/office/drawing/2014/main" id="{622DBFD0-0E34-4669-BA5B-53D6760CDEA4}"/>
                  </a:ext>
                </a:extLst>
              </p:cNvPr>
              <p:cNvSpPr>
                <a:spLocks noGrp="1" noRot="1" noChangeAspect="1" noMove="1" noResize="1" noEditPoints="1" noAdjustHandles="1" noChangeArrowheads="1" noChangeShapeType="1" noTextEdit="1"/>
              </p:cNvSpPr>
              <p:nvPr>
                <p:ph idx="1"/>
              </p:nvPr>
            </p:nvSpPr>
            <p:spPr>
              <a:blipFill>
                <a:blip r:embed="rId3"/>
                <a:stretch>
                  <a:fillRect l="-60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261D49C1-D689-424B-96CA-45D17991CC4B}"/>
              </a:ext>
            </a:extLst>
          </p:cNvPr>
          <p:cNvSpPr>
            <a:spLocks noGrp="1"/>
          </p:cNvSpPr>
          <p:nvPr>
            <p:ph type="title"/>
          </p:nvPr>
        </p:nvSpPr>
        <p:spPr/>
        <p:txBody>
          <a:bodyPr/>
          <a:lstStyle/>
          <a:p>
            <a:r>
              <a:rPr lang="zh-CN" altLang="en-US" b="1" dirty="0"/>
              <a:t>过程管理</a:t>
            </a:r>
          </a:p>
        </p:txBody>
      </p:sp>
    </p:spTree>
    <p:extLst>
      <p:ext uri="{BB962C8B-B14F-4D97-AF65-F5344CB8AC3E}">
        <p14:creationId xmlns:p14="http://schemas.microsoft.com/office/powerpoint/2010/main" val="22443609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E1E75-154C-F3B5-E749-CAB80A3C2076}"/>
              </a:ext>
            </a:extLst>
          </p:cNvPr>
          <p:cNvSpPr>
            <a:spLocks noGrp="1"/>
          </p:cNvSpPr>
          <p:nvPr>
            <p:ph type="title"/>
          </p:nvPr>
        </p:nvSpPr>
        <p:spPr/>
        <p:txBody>
          <a:bodyPr/>
          <a:lstStyle/>
          <a:p>
            <a:r>
              <a:rPr kumimoji="1" lang="zh-CN" altLang="en-US" dirty="0"/>
              <a:t>估算成本</a:t>
            </a:r>
          </a:p>
        </p:txBody>
      </p:sp>
      <p:sp>
        <p:nvSpPr>
          <p:cNvPr id="3" name="文本占位符 2">
            <a:extLst>
              <a:ext uri="{FF2B5EF4-FFF2-40B4-BE49-F238E27FC236}">
                <a16:creationId xmlns:a16="http://schemas.microsoft.com/office/drawing/2014/main" id="{4EE5196A-327A-CE3D-E093-BA1C4DD8DE89}"/>
              </a:ext>
            </a:extLst>
          </p:cNvPr>
          <p:cNvSpPr>
            <a:spLocks noGrp="1"/>
          </p:cNvSpPr>
          <p:nvPr>
            <p:ph type="body" idx="1"/>
          </p:nvPr>
        </p:nvSpPr>
        <p:spPr/>
        <p:txBody>
          <a:bodyPr/>
          <a:lstStyle/>
          <a:p>
            <a:r>
              <a:rPr kumimoji="1" lang="zh-CN" altLang="en-US" dirty="0"/>
              <a:t>负责人：</a:t>
            </a:r>
          </a:p>
        </p:txBody>
      </p:sp>
      <p:sp>
        <p:nvSpPr>
          <p:cNvPr id="4" name="灯片编号占位符 3">
            <a:extLst>
              <a:ext uri="{FF2B5EF4-FFF2-40B4-BE49-F238E27FC236}">
                <a16:creationId xmlns:a16="http://schemas.microsoft.com/office/drawing/2014/main" id="{744324EA-9ECB-2EF3-9E90-08C12869F52C}"/>
              </a:ext>
            </a:extLst>
          </p:cNvPr>
          <p:cNvSpPr>
            <a:spLocks noGrp="1"/>
          </p:cNvSpPr>
          <p:nvPr>
            <p:ph type="sldNum" sz="quarter" idx="12"/>
          </p:nvPr>
        </p:nvSpPr>
        <p:spPr/>
        <p:txBody>
          <a:bodyPr/>
          <a:lstStyle/>
          <a:p>
            <a:fld id="{CC24D705-C94D-4D70-84C5-9335E040C0B8}" type="slidenum">
              <a:rPr lang="zh-CN" altLang="en-US" smtClean="0"/>
              <a:t>18</a:t>
            </a:fld>
            <a:endParaRPr lang="zh-CN" altLang="en-US"/>
          </a:p>
        </p:txBody>
      </p:sp>
    </p:spTree>
    <p:extLst>
      <p:ext uri="{BB962C8B-B14F-4D97-AF65-F5344CB8AC3E}">
        <p14:creationId xmlns:p14="http://schemas.microsoft.com/office/powerpoint/2010/main" val="291994641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11847077-9D77-D12E-2B49-B815490B756A}"/>
              </a:ext>
            </a:extLst>
          </p:cNvPr>
          <p:cNvSpPr>
            <a:spLocks noGrp="1"/>
          </p:cNvSpPr>
          <p:nvPr>
            <p:ph idx="1"/>
          </p:nvPr>
        </p:nvSpPr>
        <p:spPr>
          <a:xfrm>
            <a:off x="838200" y="1122218"/>
            <a:ext cx="4419600" cy="5375859"/>
          </a:xfrm>
        </p:spPr>
        <p:txBody>
          <a:bodyPr>
            <a:normAutofit fontScale="85000" lnSpcReduction="20000"/>
          </a:bodyPr>
          <a:lstStyle/>
          <a:p>
            <a:pPr marL="285750" indent="-285750">
              <a:buFont typeface="Arial" panose="020B0604020202020204" pitchFamily="34" charset="0"/>
              <a:buChar char="•"/>
            </a:pPr>
            <a:r>
              <a:rPr lang="zh-CN" altLang="en-US" dirty="0"/>
              <a:t>人力资源</a:t>
            </a:r>
            <a:endParaRPr lang="en-US" altLang="zh-CN" dirty="0"/>
          </a:p>
          <a:p>
            <a:pPr marL="742950" lvl="1" indent="-285750">
              <a:buFont typeface="Arial" panose="020B0604020202020204" pitchFamily="34" charset="0"/>
              <a:buChar char="•"/>
            </a:pPr>
            <a:r>
              <a:rPr lang="zh-CN" altLang="en-US" dirty="0"/>
              <a:t>项目经理</a:t>
            </a:r>
            <a:endParaRPr lang="en-US" altLang="zh-CN" dirty="0"/>
          </a:p>
          <a:p>
            <a:pPr marL="742950" lvl="1" indent="-285750">
              <a:buFont typeface="Arial" panose="020B0604020202020204" pitchFamily="34" charset="0"/>
              <a:buChar char="•"/>
            </a:pPr>
            <a:r>
              <a:rPr lang="zh-CN" altLang="en-US" dirty="0"/>
              <a:t>数据分析师</a:t>
            </a:r>
            <a:endParaRPr lang="en-US" altLang="zh-CN" dirty="0"/>
          </a:p>
          <a:p>
            <a:pPr marL="742950" lvl="1" indent="-285750">
              <a:buFont typeface="Arial" panose="020B0604020202020204" pitchFamily="34" charset="0"/>
              <a:buChar char="•"/>
            </a:pPr>
            <a:r>
              <a:rPr lang="zh-CN" altLang="en-US" dirty="0"/>
              <a:t>开发人员</a:t>
            </a:r>
            <a:endParaRPr lang="en-US" altLang="zh-CN" dirty="0"/>
          </a:p>
          <a:p>
            <a:pPr marL="742950" lvl="1" indent="-285750">
              <a:buFont typeface="Arial" panose="020B0604020202020204" pitchFamily="34" charset="0"/>
              <a:buChar char="•"/>
            </a:pPr>
            <a:r>
              <a:rPr lang="zh-CN" altLang="en-US" dirty="0"/>
              <a:t>测试人员</a:t>
            </a:r>
            <a:endParaRPr lang="en-US" altLang="zh-CN" dirty="0"/>
          </a:p>
          <a:p>
            <a:pPr marL="742950" lvl="1" indent="-285750">
              <a:buFont typeface="Arial" panose="020B0604020202020204" pitchFamily="34" charset="0"/>
              <a:buChar char="•"/>
            </a:pPr>
            <a:r>
              <a:rPr lang="zh-CN" altLang="en-US" dirty="0"/>
              <a:t>运维人员</a:t>
            </a:r>
            <a:endParaRPr lang="en-US" altLang="zh-CN" dirty="0"/>
          </a:p>
          <a:p>
            <a:pPr marL="285750" indent="-285750">
              <a:buFont typeface="Arial" panose="020B0604020202020204" pitchFamily="34" charset="0"/>
              <a:buChar char="•"/>
            </a:pPr>
            <a:r>
              <a:rPr lang="zh-CN" altLang="en-US" dirty="0"/>
              <a:t>场地设施和硬件资源</a:t>
            </a:r>
            <a:endParaRPr lang="en-US" altLang="zh-CN" dirty="0"/>
          </a:p>
          <a:p>
            <a:pPr marL="742950" lvl="1" indent="-285750">
              <a:buFont typeface="Arial" panose="020B0604020202020204" pitchFamily="34" charset="0"/>
              <a:buChar char="•"/>
            </a:pPr>
            <a:r>
              <a:rPr lang="zh-CN" altLang="en-US" dirty="0"/>
              <a:t>办公场所</a:t>
            </a:r>
            <a:endParaRPr lang="en-US" altLang="zh-CN" dirty="0"/>
          </a:p>
          <a:p>
            <a:pPr marL="742950" lvl="1" indent="-285750">
              <a:buFont typeface="Arial" panose="020B0604020202020204" pitchFamily="34" charset="0"/>
              <a:buChar char="•"/>
            </a:pPr>
            <a:r>
              <a:rPr lang="zh-CN" altLang="en-US" dirty="0"/>
              <a:t>办公用具</a:t>
            </a:r>
            <a:endParaRPr lang="en-US" altLang="zh-CN" dirty="0"/>
          </a:p>
          <a:p>
            <a:pPr marL="742950" lvl="1" indent="-285750">
              <a:buFont typeface="Arial" panose="020B0604020202020204" pitchFamily="34" charset="0"/>
              <a:buChar char="•"/>
            </a:pPr>
            <a:r>
              <a:rPr lang="zh-CN" altLang="en-US" dirty="0"/>
              <a:t>服务器</a:t>
            </a:r>
            <a:endParaRPr lang="en-US" altLang="zh-CN" dirty="0"/>
          </a:p>
          <a:p>
            <a:pPr marL="742950" lvl="1" indent="-285750">
              <a:buFont typeface="Arial" panose="020B0604020202020204" pitchFamily="34" charset="0"/>
              <a:buChar char="•"/>
            </a:pPr>
            <a:r>
              <a:rPr lang="zh-CN" altLang="en-US" dirty="0"/>
              <a:t>存储设备</a:t>
            </a:r>
            <a:endParaRPr lang="en-US" altLang="zh-CN" dirty="0"/>
          </a:p>
          <a:p>
            <a:pPr marL="742950" lvl="1" indent="-285750">
              <a:buFont typeface="Arial" panose="020B0604020202020204" pitchFamily="34" charset="0"/>
              <a:buChar char="•"/>
            </a:pPr>
            <a:r>
              <a:rPr lang="zh-CN" altLang="en-US" dirty="0"/>
              <a:t>网络设备</a:t>
            </a:r>
            <a:endParaRPr lang="en-US" altLang="zh-CN" dirty="0"/>
          </a:p>
          <a:p>
            <a:pPr marL="285750" indent="-285750">
              <a:buFont typeface="Arial" panose="020B0604020202020204" pitchFamily="34" charset="0"/>
              <a:buChar char="•"/>
            </a:pPr>
            <a:r>
              <a:rPr lang="zh-CN" altLang="en-US" dirty="0"/>
              <a:t>软件资源</a:t>
            </a:r>
            <a:endParaRPr lang="en-US" altLang="zh-CN" dirty="0"/>
          </a:p>
          <a:p>
            <a:pPr marL="742950" lvl="1" indent="-285750">
              <a:buFont typeface="Arial" panose="020B0604020202020204" pitchFamily="34" charset="0"/>
              <a:buChar char="•"/>
            </a:pPr>
            <a:r>
              <a:rPr lang="zh-CN" altLang="en-US" dirty="0"/>
              <a:t>操作系统</a:t>
            </a:r>
            <a:endParaRPr lang="en-US" altLang="zh-CN" dirty="0"/>
          </a:p>
          <a:p>
            <a:pPr marL="742950" lvl="1" indent="-285750">
              <a:buFont typeface="Arial" panose="020B0604020202020204" pitchFamily="34" charset="0"/>
              <a:buChar char="•"/>
            </a:pPr>
            <a:r>
              <a:rPr lang="zh-CN" altLang="en-US" dirty="0"/>
              <a:t>数据库系统</a:t>
            </a:r>
            <a:endParaRPr lang="en-US" altLang="zh-CN" dirty="0"/>
          </a:p>
          <a:p>
            <a:pPr marL="742950" lvl="1" indent="-285750">
              <a:buFont typeface="Arial" panose="020B0604020202020204" pitchFamily="34" charset="0"/>
              <a:buChar char="•"/>
            </a:pPr>
            <a:r>
              <a:rPr lang="zh-CN" altLang="en-US" dirty="0"/>
              <a:t>开发测试工具</a:t>
            </a:r>
            <a:endParaRPr lang="en-US" altLang="zh-CN" dirty="0"/>
          </a:p>
          <a:p>
            <a:pPr marL="742950" lvl="1" indent="-285750">
              <a:buFont typeface="Arial" panose="020B0604020202020204" pitchFamily="34" charset="0"/>
              <a:buChar char="•"/>
            </a:pPr>
            <a:r>
              <a:rPr lang="zh-CN" altLang="en-US" dirty="0"/>
              <a:t>数据分析和可视化工具</a:t>
            </a:r>
            <a:endParaRPr lang="en-US" altLang="zh-CN"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19</a:t>
            </a:fld>
            <a:endParaRPr lang="zh-CN" altLang="en-US"/>
          </a:p>
        </p:txBody>
      </p:sp>
      <p:sp>
        <p:nvSpPr>
          <p:cNvPr id="3" name="标题 2"/>
          <p:cNvSpPr>
            <a:spLocks noGrp="1"/>
          </p:cNvSpPr>
          <p:nvPr>
            <p:ph type="title"/>
          </p:nvPr>
        </p:nvSpPr>
        <p:spPr/>
        <p:txBody>
          <a:bodyPr>
            <a:normAutofit/>
          </a:bodyPr>
          <a:lstStyle/>
          <a:p>
            <a:r>
              <a:rPr lang="zh-CN" altLang="en-US" dirty="0"/>
              <a:t>资源需求</a:t>
            </a:r>
            <a:endParaRPr lang="en-US" altLang="zh-CN" dirty="0"/>
          </a:p>
        </p:txBody>
      </p:sp>
      <p:sp>
        <p:nvSpPr>
          <p:cNvPr id="6" name="内容占位符 4">
            <a:extLst>
              <a:ext uri="{FF2B5EF4-FFF2-40B4-BE49-F238E27FC236}">
                <a16:creationId xmlns:a16="http://schemas.microsoft.com/office/drawing/2014/main" id="{7ED665E1-B810-0B0D-AD30-AE8203B73FB0}"/>
              </a:ext>
            </a:extLst>
          </p:cNvPr>
          <p:cNvSpPr txBox="1">
            <a:spLocks/>
          </p:cNvSpPr>
          <p:nvPr/>
        </p:nvSpPr>
        <p:spPr>
          <a:xfrm>
            <a:off x="6096000" y="1122218"/>
            <a:ext cx="5257800" cy="50547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b="1" kern="1200" baseline="0">
                <a:solidFill>
                  <a:schemeClr val="tx1"/>
                </a:solidFill>
                <a:latin typeface="Times New Roman" panose="02020603050405020304" pitchFamily="18" charset="0"/>
                <a:ea typeface="Microsoft YaHei"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b="0" kern="1200" baseline="0">
                <a:solidFill>
                  <a:schemeClr val="tx1"/>
                </a:solidFill>
                <a:latin typeface="Times New Roman" panose="02020603050405020304" pitchFamily="18" charset="0"/>
                <a:ea typeface="Microsoft YaHei"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b="0" kern="1200" baseline="0">
                <a:solidFill>
                  <a:schemeClr val="tx1"/>
                </a:solidFill>
                <a:latin typeface="Times New Roman" panose="02020603050405020304" pitchFamily="18" charset="0"/>
                <a:ea typeface="Microsoft YaHei"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b="0" kern="1200" baseline="0">
                <a:solidFill>
                  <a:schemeClr val="tx1"/>
                </a:solidFill>
                <a:latin typeface="Times New Roman" panose="02020603050405020304" pitchFamily="18" charset="0"/>
                <a:ea typeface="Microsoft YaHei"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b="0" kern="1200" baseline="0">
                <a:solidFill>
                  <a:schemeClr val="tx1"/>
                </a:solidFill>
                <a:latin typeface="Times New Roman" panose="02020603050405020304" pitchFamily="18" charset="0"/>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zh-CN" altLang="en-US" sz="1700" dirty="0"/>
              <a:t>学习和培训资源</a:t>
            </a:r>
            <a:endParaRPr lang="en-US" altLang="zh-CN" sz="1700" dirty="0"/>
          </a:p>
          <a:p>
            <a:pPr marL="285750" indent="-285750"/>
            <a:r>
              <a:rPr lang="zh-CN" altLang="en-US" sz="1700" dirty="0"/>
              <a:t>财务资源</a:t>
            </a:r>
            <a:endParaRPr lang="en-US" altLang="zh-CN" sz="1700" dirty="0"/>
          </a:p>
          <a:p>
            <a:pPr marL="285750" indent="-285750"/>
            <a:r>
              <a:rPr lang="zh-CN" altLang="en-US" sz="1700" dirty="0"/>
              <a:t>信息资源</a:t>
            </a:r>
            <a:endParaRPr lang="en-US" altLang="zh-CN" sz="1700" dirty="0"/>
          </a:p>
          <a:p>
            <a:pPr marL="742950" lvl="1" indent="-285750">
              <a:lnSpc>
                <a:spcPct val="100000"/>
              </a:lnSpc>
            </a:pPr>
            <a:r>
              <a:rPr lang="zh-CN" altLang="en-US" sz="1500" dirty="0"/>
              <a:t>文献</a:t>
            </a:r>
            <a:endParaRPr lang="en-US" altLang="zh-CN" sz="1500" dirty="0"/>
          </a:p>
          <a:p>
            <a:pPr marL="742950" lvl="1" indent="-285750">
              <a:lnSpc>
                <a:spcPct val="100000"/>
              </a:lnSpc>
            </a:pPr>
            <a:r>
              <a:rPr lang="zh-CN" altLang="en-US" sz="1500" dirty="0"/>
              <a:t>资料</a:t>
            </a:r>
            <a:endParaRPr lang="en-US" altLang="zh-CN" sz="1500" dirty="0"/>
          </a:p>
          <a:p>
            <a:pPr marL="742950" lvl="1" indent="-285750">
              <a:lnSpc>
                <a:spcPct val="100000"/>
              </a:lnSpc>
            </a:pPr>
            <a:r>
              <a:rPr lang="zh-CN" altLang="en-US" sz="1500" dirty="0"/>
              <a:t>数据集</a:t>
            </a:r>
            <a:endParaRPr lang="en-US" altLang="zh-CN" sz="1500" dirty="0"/>
          </a:p>
          <a:p>
            <a:pPr marL="285750" indent="-285750"/>
            <a:r>
              <a:rPr lang="zh-CN" altLang="en-US" sz="1700" dirty="0"/>
              <a:t>合作资源</a:t>
            </a:r>
            <a:endParaRPr lang="en-US" altLang="zh-CN" sz="1700" dirty="0"/>
          </a:p>
          <a:p>
            <a:pPr marL="285750" indent="-285750"/>
            <a:r>
              <a:rPr lang="zh-CN" altLang="en-US" sz="1700" dirty="0"/>
              <a:t>管理资源</a:t>
            </a:r>
            <a:endParaRPr lang="en-US" altLang="zh-CN" sz="1700" dirty="0"/>
          </a:p>
          <a:p>
            <a:pPr marL="742950" lvl="1" indent="-285750">
              <a:lnSpc>
                <a:spcPct val="100000"/>
              </a:lnSpc>
            </a:pPr>
            <a:r>
              <a:rPr lang="zh-CN" altLang="en-US" sz="1500" dirty="0"/>
              <a:t>项目管理工具</a:t>
            </a:r>
            <a:endParaRPr lang="en-US" altLang="zh-CN" sz="1500" dirty="0"/>
          </a:p>
          <a:p>
            <a:pPr marL="742950" lvl="1" indent="-285750">
              <a:lnSpc>
                <a:spcPct val="100000"/>
              </a:lnSpc>
            </a:pPr>
            <a:r>
              <a:rPr lang="zh-CN" altLang="en-US" sz="1500" dirty="0"/>
              <a:t>沟通协作工具</a:t>
            </a:r>
            <a:endParaRPr lang="en-US" altLang="zh-CN" sz="1500" dirty="0"/>
          </a:p>
        </p:txBody>
      </p:sp>
    </p:spTree>
    <p:custDataLst>
      <p:tags r:id="rId1"/>
    </p:custData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61A8FE7D-BBED-8273-1A83-FDD6E4203821}"/>
              </a:ext>
            </a:extLst>
          </p:cNvPr>
          <p:cNvSpPr>
            <a:spLocks noGrp="1"/>
          </p:cNvSpPr>
          <p:nvPr>
            <p:ph idx="1"/>
          </p:nvPr>
        </p:nvSpPr>
        <p:spPr/>
        <p:txBody>
          <a:bodyPr/>
          <a:lstStyle/>
          <a:p>
            <a:r>
              <a:rPr lang="zh-CN" altLang="en-US" dirty="0"/>
              <a:t>第六版与第七版在费用</a:t>
            </a:r>
            <a:r>
              <a:rPr lang="en-US" altLang="zh-CN" dirty="0"/>
              <a:t>/</a:t>
            </a:r>
            <a:r>
              <a:rPr lang="zh-CN" altLang="en-US" dirty="0"/>
              <a:t>成本管理领域的区别：</a:t>
            </a:r>
            <a:endParaRPr lang="en-US" altLang="zh-CN" dirty="0"/>
          </a:p>
          <a:p>
            <a:pPr lvl="1"/>
            <a:r>
              <a:rPr lang="zh-CN" altLang="en-US" dirty="0"/>
              <a:t>第六版：作为一个单独的知识领域，详细描述成本管理的输入、工具与技术、输出</a:t>
            </a:r>
            <a:endParaRPr lang="en-US" altLang="zh-CN" dirty="0"/>
          </a:p>
          <a:p>
            <a:pPr lvl="1"/>
            <a:r>
              <a:rPr lang="zh-CN" altLang="en-US" dirty="0"/>
              <a:t>第七版：分散在八大绩效域中</a:t>
            </a:r>
          </a:p>
        </p:txBody>
      </p:sp>
      <p:sp>
        <p:nvSpPr>
          <p:cNvPr id="4" name="灯片编号占位符 3">
            <a:extLst>
              <a:ext uri="{FF2B5EF4-FFF2-40B4-BE49-F238E27FC236}">
                <a16:creationId xmlns:a16="http://schemas.microsoft.com/office/drawing/2014/main" id="{89D3ECF3-A98C-0358-EA52-07073BBBC01D}"/>
              </a:ext>
            </a:extLst>
          </p:cNvPr>
          <p:cNvSpPr>
            <a:spLocks noGrp="1"/>
          </p:cNvSpPr>
          <p:nvPr>
            <p:ph type="sldNum" sz="quarter" idx="12"/>
          </p:nvPr>
        </p:nvSpPr>
        <p:spPr/>
        <p:txBody>
          <a:bodyPr/>
          <a:lstStyle/>
          <a:p>
            <a:fld id="{CC24D705-C94D-4D70-84C5-9335E040C0B8}" type="slidenum">
              <a:rPr lang="zh-CN" altLang="en-US" smtClean="0"/>
              <a:t>2</a:t>
            </a:fld>
            <a:endParaRPr lang="zh-CN" altLang="en-US"/>
          </a:p>
        </p:txBody>
      </p:sp>
      <p:sp>
        <p:nvSpPr>
          <p:cNvPr id="5" name="标题 4">
            <a:extLst>
              <a:ext uri="{FF2B5EF4-FFF2-40B4-BE49-F238E27FC236}">
                <a16:creationId xmlns:a16="http://schemas.microsoft.com/office/drawing/2014/main" id="{B0D78DE7-F56D-8F0F-F7DF-BE4200E3C9BB}"/>
              </a:ext>
            </a:extLst>
          </p:cNvPr>
          <p:cNvSpPr>
            <a:spLocks noGrp="1"/>
          </p:cNvSpPr>
          <p:nvPr>
            <p:ph type="title"/>
          </p:nvPr>
        </p:nvSpPr>
        <p:spPr/>
        <p:txBody>
          <a:bodyPr/>
          <a:lstStyle/>
          <a:p>
            <a:r>
              <a:rPr lang="en-US" altLang="zh-CN" dirty="0"/>
              <a:t>PMBOK</a:t>
            </a:r>
            <a:r>
              <a:rPr lang="zh-CN" altLang="en-US" dirty="0"/>
              <a:t>版本变化</a:t>
            </a:r>
          </a:p>
        </p:txBody>
      </p:sp>
    </p:spTree>
    <p:extLst>
      <p:ext uri="{BB962C8B-B14F-4D97-AF65-F5344CB8AC3E}">
        <p14:creationId xmlns:p14="http://schemas.microsoft.com/office/powerpoint/2010/main" val="175613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F85ACA67-6518-95EC-CB2B-34791E5875D3}"/>
              </a:ext>
            </a:extLst>
          </p:cNvPr>
          <p:cNvSpPr>
            <a:spLocks noGrp="1"/>
          </p:cNvSpPr>
          <p:nvPr>
            <p:ph idx="1"/>
          </p:nvPr>
        </p:nvSpPr>
        <p:spPr>
          <a:xfrm>
            <a:off x="838200" y="1122218"/>
            <a:ext cx="6165715" cy="5054745"/>
          </a:xfrm>
        </p:spPr>
        <p:txBody>
          <a:bodyPr>
            <a:normAutofit/>
          </a:bodyPr>
          <a:lstStyle/>
          <a:p>
            <a:pPr marL="285750" indent="-285750">
              <a:buFont typeface="Arial" panose="020B0604020202020204" pitchFamily="34" charset="0"/>
              <a:buChar char="•"/>
            </a:pPr>
            <a:r>
              <a:rPr lang="en-US" altLang="zh-CN" b="0" dirty="0" err="1">
                <a:ea typeface="微软雅黑" panose="020B0503020204020204" pitchFamily="34" charset="-122"/>
              </a:rPr>
              <a:t>Amberdata</a:t>
            </a:r>
            <a:endParaRPr lang="en-US" altLang="zh-CN" b="0" dirty="0">
              <a:ea typeface="微软雅黑" panose="020B0503020204020204" pitchFamily="34" charset="-122"/>
            </a:endParaRPr>
          </a:p>
          <a:p>
            <a:pPr marL="742950" lvl="1" indent="-285750">
              <a:buFont typeface="Arial" panose="020B0604020202020204" pitchFamily="34" charset="0"/>
              <a:buChar char="•"/>
            </a:pPr>
            <a:r>
              <a:rPr lang="zh-CN" altLang="zh-CN" sz="1800" b="0" dirty="0">
                <a:solidFill>
                  <a:srgbClr val="000000"/>
                </a:solidFill>
                <a:effectLst/>
                <a:ea typeface="微软雅黑" panose="020B0503020204020204" pitchFamily="34" charset="-122"/>
                <a:cs typeface="宋体" pitchFamily="2" charset="-122"/>
              </a:rPr>
              <a:t>总部位于美国硅谷的区块链数据分析公司，成立于</a:t>
            </a:r>
            <a:r>
              <a:rPr lang="en-US" altLang="zh-CN" sz="1800" b="0" dirty="0">
                <a:solidFill>
                  <a:srgbClr val="000000"/>
                </a:solidFill>
                <a:effectLst/>
                <a:ea typeface="微软雅黑" panose="020B0503020204020204" pitchFamily="34" charset="-122"/>
                <a:cs typeface="宋体" pitchFamily="2" charset="-122"/>
              </a:rPr>
              <a:t>2017</a:t>
            </a:r>
            <a:r>
              <a:rPr lang="zh-CN" altLang="zh-CN" sz="1800" b="0" dirty="0">
                <a:solidFill>
                  <a:srgbClr val="000000"/>
                </a:solidFill>
                <a:effectLst/>
                <a:ea typeface="微软雅黑" panose="020B0503020204020204" pitchFamily="34" charset="-122"/>
                <a:cs typeface="宋体" pitchFamily="2" charset="-122"/>
              </a:rPr>
              <a:t>年。</a:t>
            </a:r>
            <a:endParaRPr lang="en-US" altLang="zh-CN" sz="1800" b="0" dirty="0">
              <a:solidFill>
                <a:srgbClr val="000000"/>
              </a:solidFill>
              <a:effectLst/>
              <a:ea typeface="微软雅黑" panose="020B0503020204020204" pitchFamily="34" charset="-122"/>
              <a:cs typeface="宋体" pitchFamily="2" charset="-122"/>
            </a:endParaRPr>
          </a:p>
          <a:p>
            <a:pPr marL="742950" lvl="1" indent="-285750">
              <a:buFont typeface="Arial" panose="020B0604020202020204" pitchFamily="34" charset="0"/>
              <a:buChar char="•"/>
            </a:pPr>
            <a:r>
              <a:rPr lang="zh-CN" altLang="en-US" sz="1800" b="0" dirty="0">
                <a:solidFill>
                  <a:srgbClr val="000000"/>
                </a:solidFill>
                <a:effectLst/>
                <a:ea typeface="微软雅黑" panose="020B0503020204020204" pitchFamily="34" charset="-122"/>
                <a:cs typeface="宋体" pitchFamily="2" charset="-122"/>
              </a:rPr>
              <a:t>主要提供区块链数据和分析服务，帮助客户了解区块链生态系统和市场动态，监测和分析全球范围内的区块链交易和智能合约，追踪资产流动和探测潜在的欺诈活动等</a:t>
            </a:r>
            <a:endParaRPr lang="en-US" altLang="zh-CN" sz="1800" b="0" dirty="0">
              <a:solidFill>
                <a:srgbClr val="000000"/>
              </a:solidFill>
              <a:effectLst/>
              <a:ea typeface="微软雅黑" panose="020B0503020204020204" pitchFamily="34" charset="-122"/>
              <a:cs typeface="宋体" pitchFamily="2" charset="-122"/>
            </a:endParaRPr>
          </a:p>
          <a:p>
            <a:pPr marL="742950" lvl="1" indent="-285750">
              <a:buFont typeface="Arial" panose="020B0604020202020204" pitchFamily="34" charset="0"/>
              <a:buChar char="•"/>
            </a:pPr>
            <a:r>
              <a:rPr lang="zh-CN" altLang="en-US" sz="1800" b="0" dirty="0">
                <a:solidFill>
                  <a:srgbClr val="000000"/>
                </a:solidFill>
                <a:effectLst/>
                <a:ea typeface="微软雅黑" panose="020B0503020204020204" pitchFamily="34" charset="-122"/>
                <a:cs typeface="宋体" pitchFamily="2" charset="-122"/>
              </a:rPr>
              <a:t>根据公开信息，成立以来已经完成了多轮融资，其中</a:t>
            </a:r>
            <a:r>
              <a:rPr lang="en-US" altLang="zh-CN" sz="1800" b="0" dirty="0">
                <a:solidFill>
                  <a:srgbClr val="000000"/>
                </a:solidFill>
                <a:effectLst/>
                <a:ea typeface="微软雅黑" panose="020B0503020204020204" pitchFamily="34" charset="-122"/>
                <a:cs typeface="宋体" pitchFamily="2" charset="-122"/>
              </a:rPr>
              <a:t>2018</a:t>
            </a:r>
            <a:r>
              <a:rPr lang="zh-CN" altLang="en-US" sz="1800" b="0" dirty="0">
                <a:solidFill>
                  <a:srgbClr val="000000"/>
                </a:solidFill>
                <a:effectLst/>
                <a:ea typeface="微软雅黑" panose="020B0503020204020204" pitchFamily="34" charset="-122"/>
                <a:cs typeface="宋体" pitchFamily="2" charset="-122"/>
              </a:rPr>
              <a:t>年的天使轮和</a:t>
            </a:r>
            <a:r>
              <a:rPr lang="en-US" altLang="zh-CN" sz="1800" b="0" dirty="0">
                <a:solidFill>
                  <a:srgbClr val="000000"/>
                </a:solidFill>
                <a:effectLst/>
                <a:ea typeface="微软雅黑" panose="020B0503020204020204" pitchFamily="34" charset="-122"/>
                <a:cs typeface="宋体" pitchFamily="2" charset="-122"/>
              </a:rPr>
              <a:t>2019</a:t>
            </a:r>
            <a:r>
              <a:rPr lang="zh-CN" altLang="en-US" sz="1800" b="0" dirty="0">
                <a:solidFill>
                  <a:srgbClr val="000000"/>
                </a:solidFill>
                <a:effectLst/>
                <a:ea typeface="微软雅黑" panose="020B0503020204020204" pitchFamily="34" charset="-122"/>
                <a:cs typeface="宋体" pitchFamily="2" charset="-122"/>
              </a:rPr>
              <a:t>年的</a:t>
            </a:r>
            <a:r>
              <a:rPr lang="en-US" altLang="zh-CN" sz="1800" b="0" dirty="0">
                <a:solidFill>
                  <a:srgbClr val="000000"/>
                </a:solidFill>
                <a:effectLst/>
                <a:ea typeface="微软雅黑" panose="020B0503020204020204" pitchFamily="34" charset="-122"/>
                <a:cs typeface="宋体" pitchFamily="2" charset="-122"/>
              </a:rPr>
              <a:t>A</a:t>
            </a:r>
            <a:r>
              <a:rPr lang="zh-CN" altLang="en-US" sz="1800" b="0" dirty="0">
                <a:solidFill>
                  <a:srgbClr val="000000"/>
                </a:solidFill>
                <a:effectLst/>
                <a:ea typeface="微软雅黑" panose="020B0503020204020204" pitchFamily="34" charset="-122"/>
                <a:cs typeface="宋体" pitchFamily="2" charset="-122"/>
              </a:rPr>
              <a:t>轮，融资总额达到了约</a:t>
            </a:r>
            <a:r>
              <a:rPr lang="en-US" altLang="zh-CN" sz="1800" b="0" dirty="0">
                <a:solidFill>
                  <a:srgbClr val="000000"/>
                </a:solidFill>
                <a:effectLst/>
                <a:ea typeface="微软雅黑" panose="020B0503020204020204" pitchFamily="34" charset="-122"/>
                <a:cs typeface="宋体" pitchFamily="2" charset="-122"/>
              </a:rPr>
              <a:t>1500</a:t>
            </a:r>
            <a:r>
              <a:rPr lang="zh-CN" altLang="en-US" sz="1800" b="0" dirty="0">
                <a:solidFill>
                  <a:srgbClr val="000000"/>
                </a:solidFill>
                <a:effectLst/>
                <a:ea typeface="微软雅黑" panose="020B0503020204020204" pitchFamily="34" charset="-122"/>
                <a:cs typeface="宋体" pitchFamily="2" charset="-122"/>
              </a:rPr>
              <a:t>万美元</a:t>
            </a:r>
            <a:r>
              <a:rPr lang="zh-CN" altLang="en-US" b="0" dirty="0">
                <a:solidFill>
                  <a:srgbClr val="000000"/>
                </a:solidFill>
                <a:ea typeface="微软雅黑" panose="020B0503020204020204" pitchFamily="34" charset="-122"/>
                <a:cs typeface="宋体" pitchFamily="2" charset="-122"/>
              </a:rPr>
              <a:t>。</a:t>
            </a:r>
            <a:endParaRPr lang="en-US" altLang="zh-CN" sz="1800" b="0" dirty="0">
              <a:solidFill>
                <a:srgbClr val="000000"/>
              </a:solidFill>
              <a:effectLst/>
              <a:ea typeface="微软雅黑" panose="020B0503020204020204" pitchFamily="34" charset="-122"/>
              <a:cs typeface="宋体" pitchFamily="2" charset="-122"/>
            </a:endParaRPr>
          </a:p>
          <a:p>
            <a:pPr marL="742950" lvl="1" indent="-285750">
              <a:buFont typeface="Arial" panose="020B0604020202020204" pitchFamily="34" charset="0"/>
              <a:buChar char="•"/>
            </a:pPr>
            <a:r>
              <a:rPr lang="zh-CN" altLang="zh-CN" sz="1800" b="0" dirty="0">
                <a:solidFill>
                  <a:srgbClr val="000000"/>
                </a:solidFill>
                <a:effectLst/>
                <a:ea typeface="微软雅黑" panose="020B0503020204020204" pitchFamily="34" charset="-122"/>
                <a:cs typeface="宋体" pitchFamily="2" charset="-122"/>
              </a:rPr>
              <a:t>根据</a:t>
            </a:r>
            <a:r>
              <a:rPr lang="en-US" altLang="zh-CN" sz="1800" b="0" dirty="0" err="1">
                <a:solidFill>
                  <a:srgbClr val="000000"/>
                </a:solidFill>
                <a:effectLst/>
                <a:ea typeface="微软雅黑" panose="020B0503020204020204" pitchFamily="34" charset="-122"/>
                <a:cs typeface="宋体" pitchFamily="2" charset="-122"/>
              </a:rPr>
              <a:t>crunchbase</a:t>
            </a:r>
            <a:r>
              <a:rPr lang="zh-CN" altLang="zh-CN" sz="1800" b="0" dirty="0">
                <a:solidFill>
                  <a:srgbClr val="000000"/>
                </a:solidFill>
                <a:effectLst/>
                <a:ea typeface="微软雅黑" panose="020B0503020204020204" pitchFamily="34" charset="-122"/>
                <a:cs typeface="宋体" pitchFamily="2" charset="-122"/>
              </a:rPr>
              <a:t>：</a:t>
            </a:r>
            <a:r>
              <a:rPr lang="en-US" altLang="zh-CN" sz="1800" b="0" u="none" strike="noStrike" dirty="0">
                <a:solidFill>
                  <a:srgbClr val="000000"/>
                </a:solidFill>
                <a:effectLst/>
                <a:ea typeface="微软雅黑" panose="020B0503020204020204" pitchFamily="34" charset="-122"/>
                <a:cs typeface="宋体" pitchFamily="2" charset="-122"/>
                <a:hlinkClick r:id="rId4"/>
              </a:rPr>
              <a:t>Amberdata - Crunchbase Company Profile &amp; Funding</a:t>
            </a:r>
            <a:r>
              <a:rPr lang="en-US" altLang="zh-CN" sz="1800" b="0" dirty="0">
                <a:solidFill>
                  <a:srgbClr val="000000"/>
                </a:solidFill>
                <a:effectLst/>
                <a:ea typeface="微软雅黑" panose="020B0503020204020204" pitchFamily="34" charset="-122"/>
                <a:cs typeface="宋体" pitchFamily="2" charset="-122"/>
              </a:rPr>
              <a:t> </a:t>
            </a:r>
            <a:r>
              <a:rPr lang="zh-CN" altLang="zh-CN" sz="1800" b="0" dirty="0">
                <a:solidFill>
                  <a:srgbClr val="000000"/>
                </a:solidFill>
                <a:effectLst/>
                <a:ea typeface="微软雅黑" panose="020B0503020204020204" pitchFamily="34" charset="-122"/>
                <a:cs typeface="宋体" pitchFamily="2" charset="-122"/>
              </a:rPr>
              <a:t>的数据显示，</a:t>
            </a:r>
            <a:r>
              <a:rPr lang="en-US" altLang="zh-CN" sz="1800" b="0" dirty="0" err="1">
                <a:solidFill>
                  <a:srgbClr val="000000"/>
                </a:solidFill>
                <a:effectLst/>
                <a:ea typeface="微软雅黑" panose="020B0503020204020204" pitchFamily="34" charset="-122"/>
                <a:cs typeface="宋体" pitchFamily="2" charset="-122"/>
              </a:rPr>
              <a:t>Amberdata</a:t>
            </a:r>
            <a:r>
              <a:rPr lang="zh-CN" altLang="zh-CN" sz="1800" b="0" dirty="0">
                <a:solidFill>
                  <a:srgbClr val="000000"/>
                </a:solidFill>
                <a:effectLst/>
                <a:ea typeface="微软雅黑" panose="020B0503020204020204" pitchFamily="34" charset="-122"/>
                <a:cs typeface="宋体" pitchFamily="2" charset="-122"/>
              </a:rPr>
              <a:t>有约</a:t>
            </a:r>
            <a:r>
              <a:rPr lang="en-US" altLang="zh-CN" sz="1800" b="0" dirty="0">
                <a:solidFill>
                  <a:srgbClr val="000000"/>
                </a:solidFill>
                <a:effectLst/>
                <a:ea typeface="微软雅黑" panose="020B0503020204020204" pitchFamily="34" charset="-122"/>
                <a:cs typeface="宋体" pitchFamily="2" charset="-122"/>
              </a:rPr>
              <a:t>51~100</a:t>
            </a:r>
            <a:r>
              <a:rPr lang="zh-CN" altLang="zh-CN" sz="1800" b="0" dirty="0">
                <a:solidFill>
                  <a:srgbClr val="000000"/>
                </a:solidFill>
                <a:effectLst/>
                <a:ea typeface="微软雅黑" panose="020B0503020204020204" pitchFamily="34" charset="-122"/>
                <a:cs typeface="宋体" pitchFamily="2" charset="-122"/>
              </a:rPr>
              <a:t>名员工。</a:t>
            </a:r>
            <a:endParaRPr lang="en-US" altLang="zh-CN" b="0" dirty="0">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AE702AB-0FFB-4B11-B1EF-6EE568705CE1}" type="slidenum">
              <a:rPr lang="zh-CN" altLang="en-US" smtClean="0"/>
              <a:t>20</a:t>
            </a:fld>
            <a:endParaRPr lang="zh-CN" altLang="en-US"/>
          </a:p>
        </p:txBody>
      </p:sp>
      <p:sp>
        <p:nvSpPr>
          <p:cNvPr id="3" name="标题 2"/>
          <p:cNvSpPr>
            <a:spLocks noGrp="1"/>
          </p:cNvSpPr>
          <p:nvPr>
            <p:ph type="title"/>
          </p:nvPr>
        </p:nvSpPr>
        <p:spPr/>
        <p:txBody>
          <a:bodyPr>
            <a:normAutofit/>
          </a:bodyPr>
          <a:lstStyle/>
          <a:p>
            <a:r>
              <a:rPr lang="zh-CN" altLang="en-US" dirty="0"/>
              <a:t>类比估算</a:t>
            </a:r>
            <a:endParaRPr lang="en-US" altLang="zh-CN"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513" y="1295372"/>
            <a:ext cx="4261887" cy="5449916"/>
          </a:xfrm>
          <a:prstGeom prst="rect">
            <a:avLst/>
          </a:prstGeom>
        </p:spPr>
      </p:pic>
    </p:spTree>
    <p:custDataLst>
      <p:tags r:id="rId1"/>
    </p:custData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64FAC63-2DAF-4F6C-3E89-9C033EB62947}"/>
              </a:ext>
            </a:extLst>
          </p:cNvPr>
          <p:cNvSpPr>
            <a:spLocks noGrp="1"/>
          </p:cNvSpPr>
          <p:nvPr>
            <p:ph idx="1"/>
          </p:nvPr>
        </p:nvSpPr>
        <p:spPr>
          <a:xfrm>
            <a:off x="838200" y="1122218"/>
            <a:ext cx="5775960" cy="5054745"/>
          </a:xfrm>
        </p:spPr>
        <p:txBody>
          <a:bodyPr vert="horz" lIns="91440" tIns="45720" rIns="91440" bIns="45720" rtlCol="0">
            <a:normAutofit/>
          </a:bodyPr>
          <a:lstStyle/>
          <a:p>
            <a:pPr marL="285750" indent="-285750">
              <a:lnSpc>
                <a:spcPct val="150000"/>
              </a:lnSpc>
            </a:pPr>
            <a:r>
              <a:rPr lang="zh-CN" altLang="en-US" b="0" dirty="0">
                <a:ea typeface="微软雅黑" panose="020B0503020204020204" pitchFamily="34" charset="-122"/>
              </a:rPr>
              <a:t>考虑到我们的团队的人数（</a:t>
            </a:r>
            <a:r>
              <a:rPr lang="en-US" altLang="zh-CN" b="0" dirty="0">
                <a:ea typeface="微软雅黑" panose="020B0503020204020204" pitchFamily="34" charset="-122"/>
              </a:rPr>
              <a:t>10</a:t>
            </a:r>
            <a:r>
              <a:rPr lang="zh-CN" altLang="en-US" b="0" dirty="0">
                <a:ea typeface="微软雅黑" panose="020B0503020204020204" pitchFamily="34" charset="-122"/>
              </a:rPr>
              <a:t>人），以及和之相比的项目复杂度（按其项目复杂度的</a:t>
            </a:r>
            <a:r>
              <a:rPr lang="en-US" altLang="zh-CN" b="0" dirty="0">
                <a:ea typeface="微软雅黑" panose="020B0503020204020204" pitchFamily="34" charset="-122"/>
              </a:rPr>
              <a:t>20%</a:t>
            </a:r>
            <a:r>
              <a:rPr lang="zh-CN" altLang="en-US" b="0" dirty="0">
                <a:ea typeface="微软雅黑" panose="020B0503020204020204" pitchFamily="34" charset="-122"/>
              </a:rPr>
              <a:t>估算）大致估算项目成本为</a:t>
            </a:r>
            <a:endParaRPr lang="en-US" altLang="zh-CN" b="0" dirty="0">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AE702AB-0FFB-4B11-B1EF-6EE568705CE1}" type="slidenum">
              <a:rPr lang="zh-CN" altLang="en-US" smtClean="0"/>
              <a:t>21</a:t>
            </a:fld>
            <a:endParaRPr lang="zh-CN" altLang="en-US"/>
          </a:p>
        </p:txBody>
      </p:sp>
      <p:sp>
        <p:nvSpPr>
          <p:cNvPr id="3" name="标题 2"/>
          <p:cNvSpPr>
            <a:spLocks noGrp="1"/>
          </p:cNvSpPr>
          <p:nvPr>
            <p:ph type="title"/>
          </p:nvPr>
        </p:nvSpPr>
        <p:spPr/>
        <p:txBody>
          <a:bodyPr>
            <a:normAutofit/>
          </a:bodyPr>
          <a:lstStyle/>
          <a:p>
            <a:r>
              <a:rPr lang="zh-CN" altLang="en-US" dirty="0"/>
              <a:t>类比估算</a:t>
            </a:r>
            <a:endParaRPr lang="en-US" altLang="zh-CN"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513" y="1295372"/>
            <a:ext cx="4261887" cy="5449916"/>
          </a:xfrm>
          <a:prstGeom prst="rect">
            <a:avLst/>
          </a:prstGeom>
        </p:spPr>
      </p:pic>
      <p:sp>
        <p:nvSpPr>
          <p:cNvPr id="5" name="文本框 4"/>
          <p:cNvSpPr txBox="1"/>
          <p:nvPr/>
        </p:nvSpPr>
        <p:spPr>
          <a:xfrm>
            <a:off x="1021079" y="3014490"/>
            <a:ext cx="5946257" cy="1005840"/>
          </a:xfrm>
          <a:prstGeom prst="rect">
            <a:avLst/>
          </a:prstGeom>
        </p:spPr>
        <p:txBody>
          <a:bodyPr vert="horz" lIns="91440" tIns="45720" rIns="91440" bIns="45720" rtlCol="0">
            <a:normAutofit/>
          </a:bodyPr>
          <a:lstStyle>
            <a:lvl1pPr marL="285750" indent="-285750">
              <a:lnSpc>
                <a:spcPct val="120000"/>
              </a:lnSpc>
              <a:spcBef>
                <a:spcPts val="1000"/>
              </a:spcBef>
              <a:buFont typeface="Arial" panose="020B0604020202020204" pitchFamily="34" charset="0"/>
              <a:buChar char="•"/>
              <a:defRPr sz="2000" b="0" baseline="0">
                <a:latin typeface="Times New Roman" panose="02020603050405020304" pitchFamily="18" charset="0"/>
                <a:ea typeface="微软雅黑" panose="020B0503020204020204" pitchFamily="34" charset="-122"/>
              </a:defRPr>
            </a:lvl1pPr>
            <a:lvl2pPr marL="685800" indent="-228600">
              <a:lnSpc>
                <a:spcPct val="120000"/>
              </a:lnSpc>
              <a:spcBef>
                <a:spcPts val="500"/>
              </a:spcBef>
              <a:buFont typeface="Arial" panose="020B0604020202020204" pitchFamily="34" charset="0"/>
              <a:buChar char="•"/>
              <a:defRPr b="1" baseline="0">
                <a:latin typeface="Times New Roman" panose="02020603050405020304" pitchFamily="18" charset="0"/>
                <a:ea typeface="Microsoft YaHei" panose="020B0503020204020204" pitchFamily="34" charset="-122"/>
              </a:defRPr>
            </a:lvl2pPr>
            <a:lvl3pPr marL="1143000" indent="-228600">
              <a:lnSpc>
                <a:spcPct val="120000"/>
              </a:lnSpc>
              <a:spcBef>
                <a:spcPts val="500"/>
              </a:spcBef>
              <a:buFont typeface="Arial" panose="020B0604020202020204" pitchFamily="34" charset="0"/>
              <a:buChar char="•"/>
              <a:defRPr sz="1600" b="1" baseline="0">
                <a:latin typeface="Times New Roman" panose="02020603050405020304" pitchFamily="18" charset="0"/>
                <a:ea typeface="Microsoft YaHei" panose="020B0503020204020204" pitchFamily="34" charset="-122"/>
              </a:defRPr>
            </a:lvl3pPr>
            <a:lvl4pPr marL="1600200" indent="-228600">
              <a:lnSpc>
                <a:spcPct val="120000"/>
              </a:lnSpc>
              <a:spcBef>
                <a:spcPts val="500"/>
              </a:spcBef>
              <a:buFont typeface="Arial" panose="020B0604020202020204" pitchFamily="34" charset="0"/>
              <a:buChar char="•"/>
              <a:defRPr sz="1400" b="1" baseline="0">
                <a:latin typeface="Times New Roman" panose="02020603050405020304" pitchFamily="18" charset="0"/>
                <a:ea typeface="Microsoft YaHei" panose="020B0503020204020204" pitchFamily="34" charset="-122"/>
              </a:defRPr>
            </a:lvl4pPr>
            <a:lvl5pPr marL="2057400" indent="-228600">
              <a:lnSpc>
                <a:spcPct val="120000"/>
              </a:lnSpc>
              <a:spcBef>
                <a:spcPts val="500"/>
              </a:spcBef>
              <a:buFont typeface="Arial" panose="020B0604020202020204" pitchFamily="34" charset="0"/>
              <a:buChar char="•"/>
              <a:defRPr sz="1200" b="1" baseline="0">
                <a:latin typeface="Times New Roman" panose="02020603050405020304" pitchFamily="18" charset="0"/>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50000"/>
              </a:lnSpc>
              <a:buNone/>
            </a:pPr>
            <a:r>
              <a:rPr lang="en-US" altLang="zh-CN" sz="1800" dirty="0"/>
              <a:t>&gt;=1500*(10/100)*0.2=30 (</a:t>
            </a:r>
            <a:r>
              <a:rPr lang="zh-CN" altLang="zh-CN" sz="1800" dirty="0"/>
              <a:t>万美元</a:t>
            </a:r>
            <a:r>
              <a:rPr lang="en-US" altLang="zh-CN" sz="1800" dirty="0"/>
              <a:t>)</a:t>
            </a:r>
            <a:r>
              <a:rPr lang="zh-CN" altLang="en-US" sz="1800" dirty="0"/>
              <a:t>，约人民币</a:t>
            </a:r>
            <a:r>
              <a:rPr lang="en-US" altLang="zh-CN" sz="1800" dirty="0"/>
              <a:t>200</a:t>
            </a:r>
            <a:r>
              <a:rPr lang="zh-CN" altLang="en-US" sz="1800" dirty="0"/>
              <a:t>万元</a:t>
            </a:r>
            <a:endParaRPr lang="en-US" altLang="zh-CN" sz="1800" dirty="0"/>
          </a:p>
          <a:p>
            <a:pPr marL="0" indent="0">
              <a:lnSpc>
                <a:spcPct val="150000"/>
              </a:lnSpc>
              <a:buNone/>
            </a:pPr>
            <a:r>
              <a:rPr lang="en-US" altLang="zh-CN" sz="1800" dirty="0"/>
              <a:t>&lt;=1500*(10/50)*0.2=60</a:t>
            </a:r>
            <a:r>
              <a:rPr lang="zh-CN" altLang="en-US" sz="1800" dirty="0"/>
              <a:t>（</a:t>
            </a:r>
            <a:r>
              <a:rPr lang="zh-CN" altLang="zh-CN" sz="1800" dirty="0"/>
              <a:t>万美元</a:t>
            </a:r>
            <a:r>
              <a:rPr lang="zh-CN" altLang="en-US" sz="1800" dirty="0"/>
              <a:t>），约人民币</a:t>
            </a:r>
            <a:r>
              <a:rPr lang="en-US" altLang="zh-CN" sz="1800" dirty="0"/>
              <a:t>400</a:t>
            </a:r>
            <a:r>
              <a:rPr lang="zh-CN" altLang="en-US" sz="1800" dirty="0"/>
              <a:t>万元</a:t>
            </a:r>
            <a:endParaRPr lang="en-US" altLang="zh-CN" sz="1800" dirty="0"/>
          </a:p>
        </p:txBody>
      </p:sp>
    </p:spTree>
    <p:custDataLst>
      <p:tags r:id="rId1"/>
    </p:custData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D182B5F-4965-19BB-36B5-5EA0B20185A5}"/>
              </a:ext>
            </a:extLst>
          </p:cNvPr>
          <p:cNvSpPr>
            <a:spLocks noGrp="1"/>
          </p:cNvSpPr>
          <p:nvPr>
            <p:ph idx="1"/>
          </p:nvPr>
        </p:nvSpPr>
        <p:spPr/>
        <p:txBody>
          <a:bodyPr/>
          <a:lstStyle/>
          <a:p>
            <a:pPr marL="285750" indent="-285750">
              <a:buFont typeface="Arial" panose="020B0604020202020204" pitchFamily="34" charset="0"/>
              <a:buChar char="•"/>
            </a:pPr>
            <a:r>
              <a:rPr lang="zh-CN" altLang="en-US" dirty="0"/>
              <a:t>人力资源</a:t>
            </a:r>
            <a:endParaRPr lang="en-US" altLang="zh-CN" dirty="0"/>
          </a:p>
          <a:p>
            <a:pPr lvl="1"/>
            <a:r>
              <a:rPr lang="zh-CN" altLang="zh-CN" sz="1600" kern="0" dirty="0">
                <a:solidFill>
                  <a:srgbClr val="000000"/>
                </a:solidFill>
                <a:effectLst/>
                <a:latin typeface="+mn-ea"/>
                <a:cs typeface="宋体" pitchFamily="2" charset="-122"/>
              </a:rPr>
              <a:t>本项目团队人员共</a:t>
            </a:r>
            <a:r>
              <a:rPr lang="en-US" altLang="zh-CN" sz="1600" kern="0" dirty="0">
                <a:solidFill>
                  <a:srgbClr val="000000"/>
                </a:solidFill>
                <a:effectLst/>
                <a:latin typeface="+mn-ea"/>
                <a:cs typeface="宋体" pitchFamily="2" charset="-122"/>
              </a:rPr>
              <a:t>10</a:t>
            </a:r>
            <a:r>
              <a:rPr lang="zh-CN" altLang="zh-CN" sz="1600" kern="0" dirty="0">
                <a:solidFill>
                  <a:srgbClr val="000000"/>
                </a:solidFill>
                <a:effectLst/>
                <a:latin typeface="+mn-ea"/>
                <a:cs typeface="宋体" pitchFamily="2" charset="-122"/>
              </a:rPr>
              <a:t>人，其中项目经理</a:t>
            </a:r>
            <a:r>
              <a:rPr lang="en-US" altLang="zh-CN" sz="1600" kern="0" dirty="0">
                <a:solidFill>
                  <a:srgbClr val="000000"/>
                </a:solidFill>
                <a:effectLst/>
                <a:latin typeface="+mn-ea"/>
                <a:cs typeface="宋体" pitchFamily="2" charset="-122"/>
              </a:rPr>
              <a:t>1</a:t>
            </a:r>
            <a:r>
              <a:rPr lang="zh-CN" altLang="zh-CN" sz="1600" kern="0" dirty="0">
                <a:solidFill>
                  <a:srgbClr val="000000"/>
                </a:solidFill>
                <a:effectLst/>
                <a:latin typeface="+mn-ea"/>
                <a:cs typeface="宋体" pitchFamily="2" charset="-122"/>
              </a:rPr>
              <a:t>人</a:t>
            </a:r>
            <a:r>
              <a:rPr lang="zh-CN" altLang="en-US" sz="1600" kern="0" dirty="0">
                <a:solidFill>
                  <a:srgbClr val="000000"/>
                </a:solidFill>
                <a:effectLst/>
                <a:latin typeface="+mn-ea"/>
                <a:cs typeface="宋体" pitchFamily="2" charset="-122"/>
              </a:rPr>
              <a:t>（兼任采购员）</a:t>
            </a:r>
            <a:r>
              <a:rPr lang="zh-CN" altLang="zh-CN" sz="1600" kern="0" dirty="0">
                <a:solidFill>
                  <a:srgbClr val="000000"/>
                </a:solidFill>
                <a:effectLst/>
                <a:latin typeface="+mn-ea"/>
                <a:cs typeface="宋体" pitchFamily="2" charset="-122"/>
              </a:rPr>
              <a:t>，开发人员</a:t>
            </a:r>
            <a:r>
              <a:rPr lang="en-US" altLang="zh-CN" sz="1600" kern="0" dirty="0">
                <a:solidFill>
                  <a:srgbClr val="000000"/>
                </a:solidFill>
                <a:effectLst/>
                <a:latin typeface="+mn-ea"/>
                <a:cs typeface="宋体" pitchFamily="2" charset="-122"/>
              </a:rPr>
              <a:t>7</a:t>
            </a:r>
            <a:r>
              <a:rPr lang="zh-CN" altLang="zh-CN" sz="1600" kern="0" dirty="0">
                <a:solidFill>
                  <a:srgbClr val="000000"/>
                </a:solidFill>
                <a:effectLst/>
                <a:latin typeface="+mn-ea"/>
                <a:cs typeface="宋体" pitchFamily="2" charset="-122"/>
              </a:rPr>
              <a:t>人，测试人员</a:t>
            </a:r>
            <a:r>
              <a:rPr lang="en-US" altLang="zh-CN" sz="1600" kern="0" dirty="0">
                <a:solidFill>
                  <a:srgbClr val="000000"/>
                </a:solidFill>
                <a:effectLst/>
                <a:latin typeface="+mn-ea"/>
                <a:cs typeface="宋体" pitchFamily="2" charset="-122"/>
              </a:rPr>
              <a:t>3</a:t>
            </a:r>
            <a:r>
              <a:rPr lang="zh-CN" altLang="zh-CN" sz="1600" kern="0" dirty="0">
                <a:solidFill>
                  <a:srgbClr val="000000"/>
                </a:solidFill>
                <a:effectLst/>
                <a:latin typeface="+mn-ea"/>
                <a:cs typeface="宋体" pitchFamily="2" charset="-122"/>
              </a:rPr>
              <a:t>人（由开发人员兼任）</a:t>
            </a:r>
            <a:r>
              <a:rPr lang="zh-CN" altLang="en-US" sz="1600" kern="0" dirty="0">
                <a:solidFill>
                  <a:srgbClr val="000000"/>
                </a:solidFill>
                <a:effectLst/>
                <a:latin typeface="+mn-ea"/>
                <a:cs typeface="宋体" pitchFamily="2" charset="-122"/>
              </a:rPr>
              <a:t>，</a:t>
            </a:r>
            <a:r>
              <a:rPr lang="zh-CN" altLang="zh-CN" sz="1600" kern="0" dirty="0">
                <a:solidFill>
                  <a:srgbClr val="000000"/>
                </a:solidFill>
                <a:effectLst/>
                <a:latin typeface="+mn-ea"/>
                <a:cs typeface="宋体" pitchFamily="2" charset="-122"/>
              </a:rPr>
              <a:t>数据分析师</a:t>
            </a:r>
            <a:r>
              <a:rPr lang="en-US" altLang="zh-CN" sz="1600" kern="0" dirty="0">
                <a:solidFill>
                  <a:srgbClr val="000000"/>
                </a:solidFill>
                <a:effectLst/>
                <a:latin typeface="+mn-ea"/>
                <a:cs typeface="宋体" pitchFamily="2" charset="-122"/>
              </a:rPr>
              <a:t>1</a:t>
            </a:r>
            <a:r>
              <a:rPr lang="zh-CN" altLang="zh-CN" sz="1600" kern="0" dirty="0">
                <a:solidFill>
                  <a:srgbClr val="000000"/>
                </a:solidFill>
                <a:effectLst/>
                <a:latin typeface="+mn-ea"/>
                <a:cs typeface="宋体" pitchFamily="2" charset="-122"/>
              </a:rPr>
              <a:t>人，运维人员</a:t>
            </a:r>
            <a:r>
              <a:rPr lang="en-US" altLang="zh-CN" sz="1600" kern="0" dirty="0">
                <a:solidFill>
                  <a:srgbClr val="000000"/>
                </a:solidFill>
                <a:effectLst/>
                <a:latin typeface="+mn-ea"/>
                <a:cs typeface="宋体" pitchFamily="2" charset="-122"/>
              </a:rPr>
              <a:t>1</a:t>
            </a:r>
            <a:r>
              <a:rPr lang="zh-CN" altLang="zh-CN" sz="1600" kern="0" dirty="0">
                <a:solidFill>
                  <a:srgbClr val="000000"/>
                </a:solidFill>
                <a:effectLst/>
                <a:latin typeface="+mn-ea"/>
                <a:cs typeface="宋体" pitchFamily="2" charset="-122"/>
              </a:rPr>
              <a:t>人。</a:t>
            </a:r>
            <a:endParaRPr lang="zh-CN" altLang="zh-CN" sz="1600" kern="100" dirty="0">
              <a:effectLst/>
              <a:latin typeface="+mn-ea"/>
              <a:cs typeface="Times New Roman" panose="02020603050405020304" pitchFamily="18" charset="0"/>
            </a:endParaRPr>
          </a:p>
          <a:p>
            <a:pPr marL="742950" lvl="1" indent="-285750">
              <a:buFont typeface="Arial" panose="020B0604020202020204" pitchFamily="34" charset="0"/>
              <a:buChar char="•"/>
            </a:pPr>
            <a:endParaRPr lang="en-US" altLang="zh-CN" dirty="0"/>
          </a:p>
          <a:p>
            <a:pPr marL="0" indent="0">
              <a:buNone/>
            </a:pPr>
            <a:endParaRPr lang="zh-CN" altLang="en-US"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22</a:t>
            </a:fld>
            <a:endParaRPr lang="zh-CN" altLang="en-US"/>
          </a:p>
        </p:txBody>
      </p:sp>
      <p:sp>
        <p:nvSpPr>
          <p:cNvPr id="3" name="标题 2"/>
          <p:cNvSpPr>
            <a:spLocks noGrp="1"/>
          </p:cNvSpPr>
          <p:nvPr>
            <p:ph type="title"/>
          </p:nvPr>
        </p:nvSpPr>
        <p:spPr/>
        <p:txBody>
          <a:bodyPr>
            <a:normAutofit/>
          </a:bodyPr>
          <a:lstStyle/>
          <a:p>
            <a:r>
              <a:rPr lang="zh-CN" altLang="en-US" dirty="0"/>
              <a:t>参数估算</a:t>
            </a:r>
            <a:endParaRPr lang="en-US" altLang="zh-CN"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316544"/>
            <a:ext cx="8763000" cy="4404931"/>
          </a:xfrm>
          <a:prstGeom prst="rect">
            <a:avLst/>
          </a:prstGeom>
        </p:spPr>
      </p:pic>
    </p:spTree>
    <p:custDataLst>
      <p:tags r:id="rId1"/>
    </p:custData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2036" t="2962"/>
          <a:stretch>
            <a:fillRect/>
          </a:stretch>
        </p:blipFill>
        <p:spPr>
          <a:xfrm>
            <a:off x="5410200" y="1093877"/>
            <a:ext cx="4157003" cy="2918355"/>
          </a:xfrm>
          <a:prstGeom prst="rect">
            <a:avLst/>
          </a:prstGeom>
        </p:spPr>
      </p:pic>
      <p:sp>
        <p:nvSpPr>
          <p:cNvPr id="4" name="内容占位符 3">
            <a:extLst>
              <a:ext uri="{FF2B5EF4-FFF2-40B4-BE49-F238E27FC236}">
                <a16:creationId xmlns:a16="http://schemas.microsoft.com/office/drawing/2014/main" id="{FE5BEEAC-2C20-5816-79B6-2005157C8EBC}"/>
              </a:ext>
            </a:extLst>
          </p:cNvPr>
          <p:cNvSpPr>
            <a:spLocks noGrp="1"/>
          </p:cNvSpPr>
          <p:nvPr>
            <p:ph idx="1"/>
          </p:nvPr>
        </p:nvSpPr>
        <p:spPr>
          <a:xfrm>
            <a:off x="838200" y="1122218"/>
            <a:ext cx="4572000" cy="5054745"/>
          </a:xfrm>
        </p:spPr>
        <p:txBody>
          <a:bodyPr>
            <a:normAutofit/>
          </a:bodyPr>
          <a:lstStyle/>
          <a:p>
            <a:pPr marL="285750" indent="-285750">
              <a:buFont typeface="Arial" panose="020B0604020202020204" pitchFamily="34" charset="0"/>
              <a:buChar char="•"/>
            </a:pPr>
            <a:r>
              <a:rPr lang="zh-CN" altLang="en-US" dirty="0">
                <a:ea typeface="微软雅黑" panose="020B0503020204020204" pitchFamily="34" charset="-122"/>
              </a:rPr>
              <a:t>场地设施和硬件资源</a:t>
            </a:r>
            <a:endParaRPr lang="en-US" altLang="zh-CN" dirty="0">
              <a:ea typeface="微软雅黑" panose="020B0503020204020204" pitchFamily="34" charset="-122"/>
            </a:endParaRPr>
          </a:p>
          <a:p>
            <a:pPr marL="742950" lvl="1" indent="-285750">
              <a:buFont typeface="Arial" panose="020B0604020202020204" pitchFamily="34" charset="0"/>
              <a:buChar char="•"/>
            </a:pPr>
            <a:r>
              <a:rPr lang="zh-CN" altLang="en-US" dirty="0">
                <a:ea typeface="微软雅黑" panose="020B0503020204020204" pitchFamily="34" charset="-122"/>
              </a:rPr>
              <a:t>场地设施</a:t>
            </a:r>
            <a:endParaRPr lang="en-US" altLang="zh-CN" dirty="0">
              <a:ea typeface="微软雅黑" panose="020B0503020204020204" pitchFamily="34" charset="-122"/>
            </a:endParaRPr>
          </a:p>
          <a:p>
            <a:pPr marL="1200150" lvl="2" indent="-285750"/>
            <a:r>
              <a:rPr lang="en-US" altLang="zh-CN" dirty="0">
                <a:ea typeface="微软雅黑" panose="020B0503020204020204" pitchFamily="34" charset="-122"/>
              </a:rPr>
              <a:t>1500*10*3=45000</a:t>
            </a:r>
            <a:r>
              <a:rPr lang="zh-CN" altLang="en-US" dirty="0">
                <a:ea typeface="微软雅黑" panose="020B0503020204020204" pitchFamily="34" charset="-122"/>
              </a:rPr>
              <a:t>元</a:t>
            </a:r>
            <a:endParaRPr lang="en-US" altLang="zh-CN" dirty="0">
              <a:ea typeface="微软雅黑" panose="020B0503020204020204" pitchFamily="34" charset="-122"/>
            </a:endParaRPr>
          </a:p>
          <a:p>
            <a:pPr marL="742950" lvl="1" indent="-285750">
              <a:buFont typeface="Arial" panose="020B0604020202020204" pitchFamily="34" charset="0"/>
              <a:buChar char="•"/>
            </a:pPr>
            <a:r>
              <a:rPr lang="zh-CN" altLang="en-US" dirty="0">
                <a:ea typeface="微软雅黑" panose="020B0503020204020204" pitchFamily="34" charset="-122"/>
              </a:rPr>
              <a:t>服务器</a:t>
            </a:r>
            <a:endParaRPr lang="en-US" altLang="zh-CN" dirty="0">
              <a:ea typeface="微软雅黑" panose="020B0503020204020204" pitchFamily="34" charset="-122"/>
            </a:endParaRPr>
          </a:p>
          <a:p>
            <a:pPr lvl="2"/>
            <a:r>
              <a:rPr lang="en-US" altLang="zh-CN" dirty="0">
                <a:solidFill>
                  <a:srgbClr val="000000"/>
                </a:solidFill>
                <a:ea typeface="微软雅黑" panose="020B0503020204020204" pitchFamily="34" charset="-122"/>
                <a:cs typeface="宋体" pitchFamily="2" charset="-122"/>
              </a:rPr>
              <a:t>(</a:t>
            </a:r>
            <a:r>
              <a:rPr lang="en-US" altLang="zh-CN" dirty="0">
                <a:solidFill>
                  <a:srgbClr val="000000"/>
                </a:solidFill>
                <a:effectLst/>
                <a:ea typeface="微软雅黑" panose="020B0503020204020204" pitchFamily="34" charset="-122"/>
                <a:cs typeface="宋体" pitchFamily="2" charset="-122"/>
              </a:rPr>
              <a:t>12+1+2)*120000=1800000</a:t>
            </a:r>
            <a:r>
              <a:rPr lang="zh-CN" altLang="zh-CN" dirty="0">
                <a:solidFill>
                  <a:srgbClr val="000000"/>
                </a:solidFill>
                <a:effectLst/>
                <a:ea typeface="微软雅黑" panose="020B0503020204020204" pitchFamily="34" charset="-122"/>
                <a:cs typeface="宋体" pitchFamily="2" charset="-122"/>
              </a:rPr>
              <a:t>元</a:t>
            </a:r>
            <a:endParaRPr lang="en-US" altLang="zh-CN" dirty="0">
              <a:ea typeface="微软雅黑" panose="020B0503020204020204" pitchFamily="34" charset="-122"/>
            </a:endParaRPr>
          </a:p>
          <a:p>
            <a:pPr marL="742950" lvl="1" indent="-285750">
              <a:buFont typeface="Arial" panose="020B0604020202020204" pitchFamily="34" charset="0"/>
              <a:buChar char="•"/>
            </a:pPr>
            <a:r>
              <a:rPr lang="zh-CN" altLang="en-US" dirty="0">
                <a:ea typeface="微软雅黑" panose="020B0503020204020204" pitchFamily="34" charset="-122"/>
              </a:rPr>
              <a:t>办公用具</a:t>
            </a:r>
            <a:endParaRPr lang="en-US" altLang="zh-CN" dirty="0">
              <a:ea typeface="微软雅黑" panose="020B0503020204020204" pitchFamily="34" charset="-122"/>
            </a:endParaRPr>
          </a:p>
          <a:p>
            <a:pPr marL="1200150" lvl="2" indent="-285750"/>
            <a:r>
              <a:rPr lang="en-US" altLang="zh-CN" kern="0" dirty="0">
                <a:solidFill>
                  <a:srgbClr val="000000"/>
                </a:solidFill>
                <a:ea typeface="微软雅黑" panose="020B0503020204020204" pitchFamily="34" charset="-122"/>
                <a:cs typeface="Times New Roman" panose="02020603050405020304" pitchFamily="18" charset="0"/>
              </a:rPr>
              <a:t>(</a:t>
            </a:r>
            <a:r>
              <a:rPr lang="en-US" altLang="zh-CN" kern="0" dirty="0">
                <a:solidFill>
                  <a:srgbClr val="000000"/>
                </a:solidFill>
                <a:effectLst/>
                <a:ea typeface="微软雅黑" panose="020B0503020204020204" pitchFamily="34" charset="-122"/>
                <a:cs typeface="Times New Roman" panose="02020603050405020304" pitchFamily="18" charset="0"/>
              </a:rPr>
              <a:t>1469+5500</a:t>
            </a:r>
            <a:r>
              <a:rPr lang="en-US" altLang="zh-CN" kern="0" dirty="0">
                <a:solidFill>
                  <a:srgbClr val="000000"/>
                </a:solidFill>
                <a:ea typeface="微软雅黑" panose="020B0503020204020204" pitchFamily="34" charset="-122"/>
                <a:cs typeface="Times New Roman" panose="02020603050405020304" pitchFamily="18" charset="0"/>
              </a:rPr>
              <a:t>)</a:t>
            </a:r>
            <a:r>
              <a:rPr lang="en-US" altLang="zh-CN" kern="0" dirty="0">
                <a:solidFill>
                  <a:srgbClr val="000000"/>
                </a:solidFill>
                <a:effectLst/>
                <a:ea typeface="微软雅黑" panose="020B0503020204020204" pitchFamily="34" charset="-122"/>
                <a:cs typeface="Times New Roman" panose="02020603050405020304" pitchFamily="18" charset="0"/>
              </a:rPr>
              <a:t>*10=69690</a:t>
            </a:r>
            <a:r>
              <a:rPr lang="zh-CN" altLang="en-US" kern="0" dirty="0">
                <a:solidFill>
                  <a:srgbClr val="000000"/>
                </a:solidFill>
                <a:ea typeface="微软雅黑" panose="020B0503020204020204" pitchFamily="34" charset="-122"/>
                <a:cs typeface="Times New Roman" panose="02020603050405020304" pitchFamily="18" charset="0"/>
              </a:rPr>
              <a:t>元</a:t>
            </a:r>
            <a:endParaRPr lang="en-US" altLang="zh-CN" kern="0" dirty="0">
              <a:solidFill>
                <a:srgbClr val="000000"/>
              </a:solidFill>
              <a:effectLst/>
              <a:ea typeface="微软雅黑" panose="020B0503020204020204" pitchFamily="34" charset="-122"/>
              <a:cs typeface="Times New Roman" panose="02020603050405020304" pitchFamily="18" charset="0"/>
            </a:endParaRPr>
          </a:p>
          <a:p>
            <a:pPr lvl="2"/>
            <a:r>
              <a:rPr lang="zh-CN" altLang="en-US" kern="0" dirty="0">
                <a:solidFill>
                  <a:srgbClr val="000000"/>
                </a:solidFill>
                <a:effectLst/>
                <a:ea typeface="微软雅黑" panose="020B0503020204020204" pitchFamily="34" charset="-122"/>
                <a:cs typeface="宋体" pitchFamily="2" charset="-122"/>
              </a:rPr>
              <a:t>约</a:t>
            </a:r>
            <a:r>
              <a:rPr lang="en-US" altLang="zh-CN" kern="0" dirty="0">
                <a:solidFill>
                  <a:srgbClr val="000000"/>
                </a:solidFill>
                <a:effectLst/>
                <a:ea typeface="微软雅黑" panose="020B0503020204020204" pitchFamily="34" charset="-122"/>
                <a:cs typeface="宋体" pitchFamily="2" charset="-122"/>
              </a:rPr>
              <a:t>70000</a:t>
            </a:r>
            <a:r>
              <a:rPr lang="zh-CN" altLang="en-US" kern="0" dirty="0">
                <a:solidFill>
                  <a:srgbClr val="000000"/>
                </a:solidFill>
                <a:effectLst/>
                <a:ea typeface="微软雅黑" panose="020B0503020204020204" pitchFamily="34" charset="-122"/>
                <a:cs typeface="宋体" pitchFamily="2" charset="-122"/>
              </a:rPr>
              <a:t>元</a:t>
            </a:r>
            <a:endParaRPr lang="en-US" altLang="zh-CN" kern="0" dirty="0">
              <a:solidFill>
                <a:srgbClr val="000000"/>
              </a:solidFill>
              <a:effectLst/>
              <a:ea typeface="微软雅黑" panose="020B0503020204020204" pitchFamily="34" charset="-122"/>
              <a:cs typeface="宋体" pitchFamily="2" charset="-122"/>
            </a:endParaRPr>
          </a:p>
        </p:txBody>
      </p:sp>
      <p:sp>
        <p:nvSpPr>
          <p:cNvPr id="2" name="灯片编号占位符 1"/>
          <p:cNvSpPr>
            <a:spLocks noGrp="1"/>
          </p:cNvSpPr>
          <p:nvPr>
            <p:ph type="sldNum" sz="quarter" idx="12"/>
          </p:nvPr>
        </p:nvSpPr>
        <p:spPr/>
        <p:txBody>
          <a:bodyPr/>
          <a:lstStyle/>
          <a:p>
            <a:fld id="{EAE702AB-0FFB-4B11-B1EF-6EE568705CE1}" type="slidenum">
              <a:rPr lang="zh-CN" altLang="en-US" smtClean="0"/>
              <a:t>23</a:t>
            </a:fld>
            <a:endParaRPr lang="zh-CN" altLang="en-US"/>
          </a:p>
        </p:txBody>
      </p:sp>
      <p:sp>
        <p:nvSpPr>
          <p:cNvPr id="3" name="标题 2"/>
          <p:cNvSpPr>
            <a:spLocks noGrp="1"/>
          </p:cNvSpPr>
          <p:nvPr>
            <p:ph type="title"/>
          </p:nvPr>
        </p:nvSpPr>
        <p:spPr/>
        <p:txBody>
          <a:bodyPr>
            <a:normAutofit/>
          </a:bodyPr>
          <a:lstStyle/>
          <a:p>
            <a:r>
              <a:rPr lang="zh-CN" altLang="en-US" dirty="0"/>
              <a:t>参数估算</a:t>
            </a:r>
            <a:endParaRPr lang="en-US" altLang="zh-CN" dirty="0"/>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4227" b="16734"/>
          <a:stretch>
            <a:fillRect/>
          </a:stretch>
        </p:blipFill>
        <p:spPr>
          <a:xfrm>
            <a:off x="6019800" y="4409182"/>
            <a:ext cx="5562600" cy="2256413"/>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1683" y="1093877"/>
            <a:ext cx="2286017" cy="3224236"/>
          </a:xfrm>
          <a:prstGeom prst="rect">
            <a:avLst/>
          </a:prstGeom>
        </p:spPr>
      </p:pic>
    </p:spTree>
    <p:custDataLst>
      <p:tags r:id="rId1"/>
    </p:custData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7BC9D9A-6D0B-92FB-F6AC-25AC54FE3364}"/>
              </a:ext>
            </a:extLst>
          </p:cNvPr>
          <p:cNvSpPr>
            <a:spLocks noGrp="1"/>
          </p:cNvSpPr>
          <p:nvPr>
            <p:ph idx="1"/>
          </p:nvPr>
        </p:nvSpPr>
        <p:spPr/>
        <p:txBody>
          <a:bodyPr>
            <a:normAutofit/>
          </a:bodyPr>
          <a:lstStyle/>
          <a:p>
            <a:pPr marL="285750" indent="-285750">
              <a:buFont typeface="Arial" panose="020B0604020202020204" pitchFamily="34" charset="0"/>
              <a:buChar char="•"/>
            </a:pPr>
            <a:r>
              <a:rPr lang="zh-CN" altLang="en-US" dirty="0"/>
              <a:t>软件资源</a:t>
            </a:r>
            <a:endParaRPr lang="en-US" altLang="zh-CN" dirty="0"/>
          </a:p>
          <a:p>
            <a:pPr lvl="1"/>
            <a:r>
              <a:rPr lang="zh-CN" altLang="en-US" b="0" dirty="0"/>
              <a:t>软件资源成本主要是办公软件</a:t>
            </a:r>
            <a:r>
              <a:rPr lang="en-US" altLang="zh-CN" b="0" dirty="0"/>
              <a:t>Office</a:t>
            </a:r>
            <a:r>
              <a:rPr lang="zh-CN" altLang="en-US" b="0" dirty="0"/>
              <a:t>，其他可用开源软件代替</a:t>
            </a:r>
            <a:endParaRPr lang="en-US" altLang="zh-CN" b="0" dirty="0"/>
          </a:p>
          <a:p>
            <a:pPr lvl="1"/>
            <a:r>
              <a:rPr lang="en-US" altLang="zh-CN" b="0" dirty="0"/>
              <a:t>Microsoft 365 </a:t>
            </a:r>
            <a:r>
              <a:rPr lang="zh-CN" altLang="en-US" b="0" dirty="0"/>
              <a:t>商业应用版价格为</a:t>
            </a:r>
            <a:r>
              <a:rPr lang="en-US" altLang="zh-CN" b="0" dirty="0"/>
              <a:t>649/</a:t>
            </a:r>
            <a:r>
              <a:rPr lang="zh-CN" altLang="en-US" b="0" dirty="0"/>
              <a:t>用户</a:t>
            </a:r>
            <a:r>
              <a:rPr lang="en-US" altLang="zh-CN" b="0" dirty="0"/>
              <a:t>/</a:t>
            </a:r>
            <a:r>
              <a:rPr lang="zh-CN" altLang="en-US" b="0" dirty="0"/>
              <a:t>年</a:t>
            </a:r>
            <a:endParaRPr lang="en-US" altLang="zh-CN" b="0" dirty="0"/>
          </a:p>
          <a:p>
            <a:pPr lvl="1"/>
            <a:r>
              <a:rPr lang="zh-CN" altLang="en-US" b="0" dirty="0"/>
              <a:t>这部分成本共</a:t>
            </a:r>
            <a:r>
              <a:rPr lang="en-US" altLang="zh-CN" b="1" dirty="0"/>
              <a:t>649*10=6490</a:t>
            </a:r>
            <a:r>
              <a:rPr lang="zh-CN" altLang="en-US" b="1" dirty="0"/>
              <a:t>元</a:t>
            </a:r>
            <a:endParaRPr lang="en-US" altLang="zh-CN" b="1" dirty="0"/>
          </a:p>
          <a:p>
            <a:pPr marL="285750" indent="-285750">
              <a:buFont typeface="Arial" panose="020B0604020202020204" pitchFamily="34" charset="0"/>
              <a:buChar char="•"/>
            </a:pPr>
            <a:r>
              <a:rPr lang="zh-CN" altLang="en-US" dirty="0"/>
              <a:t>学习和培训资源</a:t>
            </a:r>
            <a:endParaRPr lang="en-US" altLang="zh-CN" dirty="0"/>
          </a:p>
          <a:p>
            <a:pPr lvl="1"/>
            <a:r>
              <a:rPr lang="zh-CN" altLang="en-US" b="0" dirty="0"/>
              <a:t>这部分主要花费的是时间成本以及文件纸张成本等</a:t>
            </a:r>
            <a:endParaRPr lang="en-US" altLang="zh-CN" b="0" dirty="0"/>
          </a:p>
          <a:p>
            <a:pPr lvl="1"/>
            <a:r>
              <a:rPr lang="zh-CN" altLang="en-US" b="0" dirty="0"/>
              <a:t>暂定成本</a:t>
            </a:r>
            <a:r>
              <a:rPr lang="en-US" altLang="zh-CN" b="1" dirty="0"/>
              <a:t>1000</a:t>
            </a:r>
            <a:r>
              <a:rPr lang="zh-CN" altLang="en-US" b="1" dirty="0"/>
              <a:t>元</a:t>
            </a:r>
            <a:endParaRPr lang="en-US" altLang="zh-CN" b="1" dirty="0"/>
          </a:p>
          <a:p>
            <a:pPr marL="285750" indent="-285750">
              <a:buFont typeface="Arial" panose="020B0604020202020204" pitchFamily="34" charset="0"/>
              <a:buChar char="•"/>
            </a:pPr>
            <a:r>
              <a:rPr lang="zh-CN" altLang="en-US" dirty="0"/>
              <a:t>信息资源、合作资源、管理资源</a:t>
            </a:r>
            <a:endParaRPr lang="en-US" altLang="zh-CN" dirty="0"/>
          </a:p>
          <a:p>
            <a:pPr lvl="1"/>
            <a:r>
              <a:rPr lang="zh-CN" altLang="en-US" b="0" dirty="0"/>
              <a:t>这部分可以使用开源工具</a:t>
            </a:r>
            <a:endParaRPr lang="en-US" altLang="zh-CN" b="0" dirty="0"/>
          </a:p>
          <a:p>
            <a:pPr lvl="1"/>
            <a:r>
              <a:rPr lang="zh-CN" altLang="en-US" b="0" dirty="0"/>
              <a:t>暂定成本</a:t>
            </a:r>
            <a:r>
              <a:rPr lang="en-US" altLang="zh-CN" b="1" dirty="0"/>
              <a:t>0</a:t>
            </a:r>
            <a:r>
              <a:rPr lang="zh-CN" altLang="en-US" b="1" dirty="0"/>
              <a:t>元</a:t>
            </a:r>
            <a:endParaRPr lang="en-US" altLang="zh-CN" b="1"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24</a:t>
            </a:fld>
            <a:endParaRPr lang="zh-CN" altLang="en-US"/>
          </a:p>
        </p:txBody>
      </p:sp>
      <p:sp>
        <p:nvSpPr>
          <p:cNvPr id="3" name="标题 2"/>
          <p:cNvSpPr>
            <a:spLocks noGrp="1"/>
          </p:cNvSpPr>
          <p:nvPr>
            <p:ph type="title"/>
          </p:nvPr>
        </p:nvSpPr>
        <p:spPr/>
        <p:txBody>
          <a:bodyPr>
            <a:normAutofit/>
          </a:bodyPr>
          <a:lstStyle/>
          <a:p>
            <a:r>
              <a:rPr lang="zh-CN" altLang="en-US" dirty="0"/>
              <a:t>参数估算</a:t>
            </a:r>
            <a:endParaRPr lang="en-US" altLang="zh-CN" dirty="0"/>
          </a:p>
        </p:txBody>
      </p:sp>
      <p:sp>
        <p:nvSpPr>
          <p:cNvPr id="6" name="文本框 5">
            <a:extLst>
              <a:ext uri="{FF2B5EF4-FFF2-40B4-BE49-F238E27FC236}">
                <a16:creationId xmlns:a16="http://schemas.microsoft.com/office/drawing/2014/main" id="{A3662206-6182-AAE9-9AFE-A41E117C1ADC}"/>
              </a:ext>
            </a:extLst>
          </p:cNvPr>
          <p:cNvSpPr txBox="1"/>
          <p:nvPr/>
        </p:nvSpPr>
        <p:spPr>
          <a:xfrm>
            <a:off x="838200" y="5897325"/>
            <a:ext cx="6096946" cy="369332"/>
          </a:xfrm>
          <a:prstGeom prst="rect">
            <a:avLst/>
          </a:prstGeom>
          <a:noFill/>
        </p:spPr>
        <p:txBody>
          <a:bodyPr wrap="square">
            <a:spAutoFit/>
          </a:bodyPr>
          <a:lstStyle/>
          <a:p>
            <a:pPr marL="285750" indent="-285750">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参数估算合计</a:t>
            </a:r>
            <a:r>
              <a:rPr lang="zh-CN" altLang="en-US" b="1" dirty="0">
                <a:solidFill>
                  <a:srgbClr val="C00000"/>
                </a:solidFill>
                <a:latin typeface="微软雅黑" panose="020B0503020204020204" pitchFamily="34" charset="-122"/>
                <a:ea typeface="微软雅黑" panose="020B0503020204020204" pitchFamily="34" charset="-122"/>
              </a:rPr>
              <a:t>约</a:t>
            </a:r>
            <a:r>
              <a:rPr lang="en-US" altLang="zh-CN" b="1" dirty="0">
                <a:solidFill>
                  <a:srgbClr val="C00000"/>
                </a:solidFill>
                <a:latin typeface="微软雅黑" panose="020B0503020204020204" pitchFamily="34" charset="-122"/>
                <a:ea typeface="微软雅黑" panose="020B0503020204020204" pitchFamily="34" charset="-122"/>
              </a:rPr>
              <a:t>252</a:t>
            </a:r>
            <a:r>
              <a:rPr lang="zh-CN" altLang="en-US" b="1" dirty="0">
                <a:solidFill>
                  <a:srgbClr val="C00000"/>
                </a:solidFill>
                <a:latin typeface="微软雅黑" panose="020B0503020204020204" pitchFamily="34" charset="-122"/>
                <a:ea typeface="微软雅黑" panose="020B0503020204020204" pitchFamily="34" charset="-122"/>
              </a:rPr>
              <a:t>万元</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61C4FEC-CFA4-DF36-1A42-A2CB0C87D373}"/>
              </a:ext>
            </a:extLst>
          </p:cNvPr>
          <p:cNvSpPr>
            <a:spLocks noGrp="1"/>
          </p:cNvSpPr>
          <p:nvPr>
            <p:ph idx="1"/>
          </p:nvPr>
        </p:nvSpPr>
        <p:spPr/>
        <p:txBody>
          <a:bodyPr/>
          <a:lstStyle/>
          <a:p>
            <a:r>
              <a:rPr lang="zh-CN" altLang="en-US" b="0" dirty="0"/>
              <a:t>对</a:t>
            </a:r>
            <a:r>
              <a:rPr lang="en" altLang="zh-CN" b="0" dirty="0" err="1"/>
              <a:t>DASBlock</a:t>
            </a:r>
            <a:r>
              <a:rPr lang="zh-CN" altLang="en" b="0" dirty="0"/>
              <a:t>项目</a:t>
            </a:r>
            <a:r>
              <a:rPr lang="zh-CN" altLang="en-US" b="0" dirty="0"/>
              <a:t>采用 </a:t>
            </a:r>
            <a:r>
              <a:rPr lang="en" altLang="zh-CN" b="0" dirty="0"/>
              <a:t>WBS </a:t>
            </a:r>
            <a:r>
              <a:rPr lang="zh-CN" altLang="en-US" b="0" dirty="0"/>
              <a:t>法将项目范围和项目可交付成果根据项目生命周期以及项目自身特点，结合项目开发需求对项目工作进行详细分解，避免项目组成员工作的重叠和缺失。</a:t>
            </a:r>
          </a:p>
          <a:p>
            <a:r>
              <a:rPr lang="zh-CN" altLang="en-US" b="0" dirty="0"/>
              <a:t>项目采用直接分解法，对</a:t>
            </a:r>
            <a:r>
              <a:rPr lang="en" altLang="zh-CN" b="0" dirty="0" err="1"/>
              <a:t>DASBlock</a:t>
            </a:r>
            <a:r>
              <a:rPr lang="zh-CN" altLang="en-US" b="0" dirty="0"/>
              <a:t>的要素和工作包进行分解、界定，把活动分解成一个个工作包。项目具体分解从以下几个方面展开：</a:t>
            </a:r>
          </a:p>
        </p:txBody>
      </p:sp>
      <p:sp>
        <p:nvSpPr>
          <p:cNvPr id="2" name="灯片编号占位符 1"/>
          <p:cNvSpPr>
            <a:spLocks noGrp="1"/>
          </p:cNvSpPr>
          <p:nvPr>
            <p:ph type="sldNum" sz="quarter" idx="12"/>
          </p:nvPr>
        </p:nvSpPr>
        <p:spPr/>
        <p:txBody>
          <a:bodyPr/>
          <a:lstStyle/>
          <a:p>
            <a:fld id="{EAE702AB-0FFB-4B11-B1EF-6EE568705CE1}" type="slidenum">
              <a:rPr lang="zh-CN" altLang="en-US" smtClean="0"/>
              <a:t>25</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endParaRPr lang="en-US" altLang="zh-CN" dirty="0"/>
          </a:p>
        </p:txBody>
      </p:sp>
      <p:pic>
        <p:nvPicPr>
          <p:cNvPr id="4" name="图片 3" descr="DASBlock---WBS      工作分解"/>
          <p:cNvPicPr>
            <a:picLocks noChangeAspect="1"/>
          </p:cNvPicPr>
          <p:nvPr/>
        </p:nvPicPr>
        <p:blipFill>
          <a:blip r:embed="rId4"/>
          <a:stretch>
            <a:fillRect/>
          </a:stretch>
        </p:blipFill>
        <p:spPr>
          <a:xfrm>
            <a:off x="2292668" y="2960282"/>
            <a:ext cx="7606665" cy="3466063"/>
          </a:xfrm>
          <a:prstGeom prst="rect">
            <a:avLst/>
          </a:prstGeom>
        </p:spPr>
      </p:pic>
    </p:spTree>
    <p:custDataLst>
      <p:tags r:id="rId1"/>
    </p:custData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81459BE-6CA0-7D59-D5BD-B1F70681372D}"/>
              </a:ext>
            </a:extLst>
          </p:cNvPr>
          <p:cNvSpPr>
            <a:spLocks noGrp="1"/>
          </p:cNvSpPr>
          <p:nvPr>
            <p:ph idx="1"/>
          </p:nvPr>
        </p:nvSpPr>
        <p:spPr/>
        <p:txBody>
          <a:bodyPr/>
          <a:lstStyle/>
          <a:p>
            <a:r>
              <a:rPr lang="en-US" altLang="zh-CN" b="0" dirty="0"/>
              <a:t> </a:t>
            </a:r>
            <a:r>
              <a:rPr lang="en-US" altLang="zh-CN" b="0" dirty="0" err="1"/>
              <a:t>根据工作分解的流程，由大到小列出其工作包</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26</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p>
        </p:txBody>
      </p:sp>
      <p:graphicFrame>
        <p:nvGraphicFramePr>
          <p:cNvPr id="9" name="表格 8"/>
          <p:cNvGraphicFramePr/>
          <p:nvPr>
            <p:custDataLst>
              <p:tags r:id="rId2"/>
            </p:custDataLst>
            <p:extLst>
              <p:ext uri="{D42A27DB-BD31-4B8C-83A1-F6EECF244321}">
                <p14:modId xmlns:p14="http://schemas.microsoft.com/office/powerpoint/2010/main" val="3097261785"/>
              </p:ext>
            </p:extLst>
          </p:nvPr>
        </p:nvGraphicFramePr>
        <p:xfrm>
          <a:off x="1358900" y="1752600"/>
          <a:ext cx="9474201" cy="4424367"/>
        </p:xfrm>
        <a:graphic>
          <a:graphicData uri="http://schemas.openxmlformats.org/drawingml/2006/table">
            <a:tbl>
              <a:tblPr firstRow="1" bandRow="1">
                <a:tableStyleId>{5C22544A-7EE6-4342-B048-85BDC9FD1C3A}</a:tableStyleId>
              </a:tblPr>
              <a:tblGrid>
                <a:gridCol w="1435848">
                  <a:extLst>
                    <a:ext uri="{9D8B030D-6E8A-4147-A177-3AD203B41FA5}">
                      <a16:colId xmlns:a16="http://schemas.microsoft.com/office/drawing/2014/main" val="20000"/>
                    </a:ext>
                  </a:extLst>
                </a:gridCol>
                <a:gridCol w="1392188">
                  <a:extLst>
                    <a:ext uri="{9D8B030D-6E8A-4147-A177-3AD203B41FA5}">
                      <a16:colId xmlns:a16="http://schemas.microsoft.com/office/drawing/2014/main" val="20001"/>
                    </a:ext>
                  </a:extLst>
                </a:gridCol>
                <a:gridCol w="1235964">
                  <a:extLst>
                    <a:ext uri="{9D8B030D-6E8A-4147-A177-3AD203B41FA5}">
                      <a16:colId xmlns:a16="http://schemas.microsoft.com/office/drawing/2014/main" val="20002"/>
                    </a:ext>
                  </a:extLst>
                </a:gridCol>
                <a:gridCol w="1813560">
                  <a:extLst>
                    <a:ext uri="{9D8B030D-6E8A-4147-A177-3AD203B41FA5}">
                      <a16:colId xmlns:a16="http://schemas.microsoft.com/office/drawing/2014/main" val="20003"/>
                    </a:ext>
                  </a:extLst>
                </a:gridCol>
                <a:gridCol w="1331959">
                  <a:extLst>
                    <a:ext uri="{9D8B030D-6E8A-4147-A177-3AD203B41FA5}">
                      <a16:colId xmlns:a16="http://schemas.microsoft.com/office/drawing/2014/main" val="20004"/>
                    </a:ext>
                  </a:extLst>
                </a:gridCol>
                <a:gridCol w="2264682">
                  <a:extLst>
                    <a:ext uri="{9D8B030D-6E8A-4147-A177-3AD203B41FA5}">
                      <a16:colId xmlns:a16="http://schemas.microsoft.com/office/drawing/2014/main" val="20005"/>
                    </a:ext>
                  </a:extLst>
                </a:gridCol>
              </a:tblGrid>
              <a:tr h="225514">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工作包编码</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工作包名称</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工作包编码</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工作包名称</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工作包编码</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工作包名称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225514">
                <a:tc rowSpan="17">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DBSBlock</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17">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DASBlock区块链数据智能分析与平台开发</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可行性分析</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技术可行性</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经济可行性</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241622">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软件设计</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架构设计及技术选项</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前端交互设计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241622">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后端数据库及算法设计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软件开发</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数据获取及处理</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45102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前端界面交互开发：数据查询、统计及智能分析</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7"/>
                  </a:ext>
                </a:extLst>
              </a:tr>
              <a:tr h="30672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后端数据库及算法开发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8"/>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rowSpan="4">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4">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软件测试部署</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功能测试</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9"/>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性能测试</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0"/>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压力测试</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1"/>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ST004</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部署上线</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2"/>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软件运维维护</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软件运维</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3"/>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软件维护</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4"/>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EB</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设备及办公用品采购</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EB001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服务器采购</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5"/>
                  </a:ext>
                </a:extLst>
              </a:tr>
              <a:tr h="22551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EB002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办公桌椅采购</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6"/>
                  </a:ext>
                </a:extLst>
              </a:tr>
              <a:tr h="251689">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EB003</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其他设备及用品采购</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7"/>
                  </a:ext>
                </a:extLst>
              </a:tr>
            </a:tbl>
          </a:graphicData>
        </a:graphic>
      </p:graphicFrame>
    </p:spTree>
    <p:custDataLst>
      <p:tags r:id="rId1"/>
    </p:custData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77EC8C-3ADC-0567-4FCD-D43BE227F473}"/>
              </a:ext>
            </a:extLst>
          </p:cNvPr>
          <p:cNvSpPr>
            <a:spLocks noGrp="1"/>
          </p:cNvSpPr>
          <p:nvPr>
            <p:ph idx="1"/>
          </p:nvPr>
        </p:nvSpPr>
        <p:spPr/>
        <p:txBody>
          <a:bodyPr/>
          <a:lstStyle/>
          <a:p>
            <a:r>
              <a:rPr lang="en-US" altLang="zh-CN" b="0" dirty="0" err="1"/>
              <a:t>DASBlock项目的具体任务明细和相应的工作任务归类</a:t>
            </a:r>
            <a:r>
              <a:rPr lang="zh-CN" altLang="en-US" b="0" dirty="0"/>
              <a:t>如下</a:t>
            </a:r>
            <a:r>
              <a:rPr lang="en-US" altLang="zh-CN" b="0" dirty="0"/>
              <a:t>：</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27</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endParaRPr lang="en-US" altLang="zh-CN" dirty="0"/>
          </a:p>
        </p:txBody>
      </p:sp>
      <p:graphicFrame>
        <p:nvGraphicFramePr>
          <p:cNvPr id="5" name="表格 4"/>
          <p:cNvGraphicFramePr/>
          <p:nvPr>
            <p:custDataLst>
              <p:tags r:id="rId2"/>
            </p:custDataLst>
            <p:extLst>
              <p:ext uri="{D42A27DB-BD31-4B8C-83A1-F6EECF244321}">
                <p14:modId xmlns:p14="http://schemas.microsoft.com/office/powerpoint/2010/main" val="453035503"/>
              </p:ext>
            </p:extLst>
          </p:nvPr>
        </p:nvGraphicFramePr>
        <p:xfrm>
          <a:off x="2588260" y="1663700"/>
          <a:ext cx="7015480" cy="5001895"/>
        </p:xfrm>
        <a:graphic>
          <a:graphicData uri="http://schemas.openxmlformats.org/drawingml/2006/table">
            <a:tbl>
              <a:tblPr firstRow="1" bandRow="1">
                <a:tableStyleId>{5C22544A-7EE6-4342-B048-85BDC9FD1C3A}</a:tableStyleId>
              </a:tblPr>
              <a:tblGrid>
                <a:gridCol w="734695">
                  <a:extLst>
                    <a:ext uri="{9D8B030D-6E8A-4147-A177-3AD203B41FA5}">
                      <a16:colId xmlns:a16="http://schemas.microsoft.com/office/drawing/2014/main" val="20000"/>
                    </a:ext>
                  </a:extLst>
                </a:gridCol>
                <a:gridCol w="1986280">
                  <a:extLst>
                    <a:ext uri="{9D8B030D-6E8A-4147-A177-3AD203B41FA5}">
                      <a16:colId xmlns:a16="http://schemas.microsoft.com/office/drawing/2014/main" val="20001"/>
                    </a:ext>
                  </a:extLst>
                </a:gridCol>
                <a:gridCol w="4294505">
                  <a:extLst>
                    <a:ext uri="{9D8B030D-6E8A-4147-A177-3AD203B41FA5}">
                      <a16:colId xmlns:a16="http://schemas.microsoft.com/office/drawing/2014/main" val="20002"/>
                    </a:ext>
                  </a:extLst>
                </a:gridCol>
              </a:tblGrid>
              <a:tr h="165735">
                <a:tc>
                  <a:txBody>
                    <a:bodyPr/>
                    <a:lstStyle/>
                    <a:p>
                      <a:pPr indent="0" algn="ctr">
                        <a:buNone/>
                      </a:pPr>
                      <a:r>
                        <a:rPr lang="en-US" sz="1000" b="1" baseline="0">
                          <a:solidFill>
                            <a:schemeClr val="bg1"/>
                          </a:solidFill>
                          <a:latin typeface="Times New Roman" panose="02020603050405020304" pitchFamily="18" charset="0"/>
                          <a:ea typeface="宋体" panose="02010600030101010101" pitchFamily="2" charset="-122"/>
                        </a:rPr>
                        <a:t>   编码</a:t>
                      </a:r>
                      <a:endParaRPr lang="en-US" altLang="en-US" sz="10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1" baseline="0">
                          <a:solidFill>
                            <a:schemeClr val="bg1"/>
                          </a:solidFill>
                          <a:latin typeface="Times New Roman" panose="02020603050405020304" pitchFamily="18" charset="0"/>
                          <a:ea typeface="宋体" panose="02010600030101010101" pitchFamily="2" charset="-122"/>
                        </a:rPr>
                        <a:t>任务名称</a:t>
                      </a:r>
                      <a:endParaRPr lang="en-US" altLang="en-US" sz="10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1" baseline="0" dirty="0" err="1">
                          <a:solidFill>
                            <a:schemeClr val="bg1"/>
                          </a:solidFill>
                          <a:latin typeface="Times New Roman" panose="02020603050405020304" pitchFamily="18" charset="0"/>
                          <a:ea typeface="宋体" panose="02010600030101010101" pitchFamily="2" charset="-122"/>
                        </a:rPr>
                        <a:t>工作描述</a:t>
                      </a:r>
                      <a:endParaRPr lang="en-US" altLang="en-US" sz="10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可行性分析</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1.1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技术可行性</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分析给定的时间内能否实现需求说明中的功能</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1.2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经济可行性</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分析DASBlock项目的成本与收益</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软件设计</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47815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2.1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dirty="0" err="1">
                          <a:solidFill>
                            <a:srgbClr val="000000"/>
                          </a:solidFill>
                          <a:latin typeface="Times New Roman" panose="02020603050405020304" pitchFamily="18" charset="0"/>
                          <a:ea typeface="宋体" panose="02010600030101010101" pitchFamily="2" charset="-122"/>
                        </a:rPr>
                        <a:t>架构设计及技术选项</a:t>
                      </a:r>
                      <a:endParaRPr lang="en-US" altLang="en-US" sz="10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latin typeface="Times New Roman" panose="02020603050405020304" pitchFamily="18" charset="0"/>
                          <a:ea typeface="宋体" panose="02010600030101010101" pitchFamily="2" charset="-122"/>
                        </a:rPr>
                        <a:t>架构包含数据处理层、数据存储层、数据分析层和应用层；数据处理层由分布式数据库TiDB和非关系型数据库MongoDB和Rocksdb构成。数据分析层采用Django框架。应用层采用Vue.js框架</a:t>
                      </a:r>
                      <a:endParaRPr lang="en-US" altLang="en-US" sz="1000" b="0" baseline="0">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36512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2.2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dirty="0" err="1">
                          <a:solidFill>
                            <a:srgbClr val="000000"/>
                          </a:solidFill>
                          <a:latin typeface="Times New Roman" panose="02020603050405020304" pitchFamily="18" charset="0"/>
                          <a:ea typeface="宋体" panose="02010600030101010101" pitchFamily="2" charset="-122"/>
                        </a:rPr>
                        <a:t>前端交互设计</a:t>
                      </a:r>
                      <a:endParaRPr lang="en-US" altLang="en-US" sz="10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latin typeface="Times New Roman" panose="02020603050405020304" pitchFamily="18" charset="0"/>
                          <a:ea typeface="宋体" panose="02010600030101010101" pitchFamily="2" charset="-122"/>
                        </a:rPr>
                        <a:t>DASBlock目前的主要功能包括地址智能关联、多维度资金追踪、虚实交易匹配、风险交易监测、热点领域分析以及自动化分析报告。</a:t>
                      </a:r>
                      <a:endParaRPr lang="en-US" altLang="en-US" sz="1000" b="0" baseline="0">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24955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2.3</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dirty="0" err="1">
                          <a:solidFill>
                            <a:srgbClr val="000000"/>
                          </a:solidFill>
                          <a:latin typeface="Times New Roman" panose="02020603050405020304" pitchFamily="18" charset="0"/>
                          <a:ea typeface="宋体" panose="02010600030101010101" pitchFamily="2" charset="-122"/>
                        </a:rPr>
                        <a:t>后端数据库及算法设计</a:t>
                      </a:r>
                      <a:endParaRPr lang="en-US" altLang="en-US" sz="10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设计适配区块链数据的数据结构及数据库以及相应的算法。</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7"/>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3</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软件开发</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dirty="0">
                          <a:solidFill>
                            <a:srgbClr val="000000"/>
                          </a:solidFill>
                          <a:latin typeface="Times New Roman" panose="02020603050405020304" pitchFamily="18" charset="0"/>
                          <a:ea typeface="宋体" panose="02010600030101010101" pitchFamily="2" charset="-122"/>
                        </a:rPr>
                        <a:t>---</a:t>
                      </a:r>
                      <a:endParaRPr lang="en-US" altLang="en-US" sz="10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8"/>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3.1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数据收集及处理</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区块链数据收集（爬虫）或购买</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9"/>
                  </a:ext>
                </a:extLst>
              </a:tr>
              <a:tr h="34163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3.2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前端开发</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功能界面开发主要分为3个模块：数据查询相关界面、数据统计或智能分析相关界面</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0"/>
                  </a:ext>
                </a:extLst>
              </a:tr>
              <a:tr h="23114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3.3</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后端开发</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后端开发分为：特定数据结构的数据存储、数据分析及相关算法</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1"/>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4</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软件测试部署</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2"/>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4.1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功能测试</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测试应用层的功能模块是否均完成</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3"/>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4.2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性能测试</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测试区块链数据查询、分析的性能是否达到要求</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4"/>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4.3</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压力测试</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评估平台在高负载情况下的性能和稳定性</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5"/>
                  </a:ext>
                </a:extLst>
              </a:tr>
              <a:tr h="36068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4.4</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部署上线</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数据存储集群由12台存储服务器与1台数据库管理服务组成，数据分析集群由2台分析服务器组成，对这些服务器完成部署，最后上线</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6"/>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5</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软件运维维护</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7"/>
                  </a:ext>
                </a:extLst>
              </a:tr>
              <a:tr h="16446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5.1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网站维护</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后期平台维护</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8"/>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6</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设备及办公用品采购</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19"/>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6.1</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采购计划</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依据项目研发方案分析所需设备的预计使用情况</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20"/>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6.2</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实际采购</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依据采购计划拟定实际采购表格。</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21"/>
                  </a:ext>
                </a:extLst>
              </a:tr>
              <a:tr h="165100">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6.3</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采购物品管理</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对采购的材料、盈余的材料进行整理、储存</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22"/>
                  </a:ext>
                </a:extLst>
              </a:tr>
              <a:tr h="165735">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7</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000" b="0" baseline="0">
                          <a:solidFill>
                            <a:srgbClr val="000000"/>
                          </a:solidFill>
                          <a:latin typeface="Times New Roman" panose="02020603050405020304" pitchFamily="18" charset="0"/>
                          <a:ea typeface="宋体" panose="02010600030101010101" pitchFamily="2" charset="-122"/>
                        </a:rPr>
                        <a:t>项目验收</a:t>
                      </a:r>
                      <a:endParaRPr lang="en-US" altLang="en-US" sz="10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endParaRPr lang="en-US" altLang="en-US" sz="10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23"/>
                  </a:ext>
                </a:extLst>
              </a:tr>
            </a:tbl>
          </a:graphicData>
        </a:graphic>
      </p:graphicFrame>
    </p:spTree>
    <p:custDataLst>
      <p:tags r:id="rId1"/>
    </p:custData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CE8F919-5B09-7253-9292-0F88641B7E66}"/>
              </a:ext>
            </a:extLst>
          </p:cNvPr>
          <p:cNvSpPr>
            <a:spLocks noGrp="1"/>
          </p:cNvSpPr>
          <p:nvPr>
            <p:ph idx="1"/>
          </p:nvPr>
        </p:nvSpPr>
        <p:spPr/>
        <p:txBody>
          <a:bodyPr/>
          <a:lstStyle/>
          <a:p>
            <a:r>
              <a:rPr lang="en-US" altLang="zh-CN" b="0" dirty="0"/>
              <a:t> </a:t>
            </a:r>
            <a:r>
              <a:rPr lang="en-US" altLang="zh-CN" b="0" dirty="0" err="1"/>
              <a:t>软件设计成本估算主要分为项目经理、开发人员等人力及时间成本，其中使用到的设备成本统一归类到设备采购成本估算中</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28</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软件设计</a:t>
            </a:r>
          </a:p>
        </p:txBody>
      </p:sp>
      <p:graphicFrame>
        <p:nvGraphicFramePr>
          <p:cNvPr id="4" name="表格 3"/>
          <p:cNvGraphicFramePr/>
          <p:nvPr>
            <p:custDataLst>
              <p:tags r:id="rId2"/>
            </p:custDataLst>
            <p:extLst>
              <p:ext uri="{D42A27DB-BD31-4B8C-83A1-F6EECF244321}">
                <p14:modId xmlns:p14="http://schemas.microsoft.com/office/powerpoint/2010/main" val="1622190132"/>
              </p:ext>
            </p:extLst>
          </p:nvPr>
        </p:nvGraphicFramePr>
        <p:xfrm>
          <a:off x="1664970" y="2285510"/>
          <a:ext cx="9117330" cy="3828415"/>
        </p:xfrm>
        <a:graphic>
          <a:graphicData uri="http://schemas.openxmlformats.org/drawingml/2006/table">
            <a:tbl>
              <a:tblPr firstRow="1" bandRow="1">
                <a:tableStyleId>{5C22544A-7EE6-4342-B048-85BDC9FD1C3A}</a:tableStyleId>
              </a:tblPr>
              <a:tblGrid>
                <a:gridCol w="1359535">
                  <a:extLst>
                    <a:ext uri="{9D8B030D-6E8A-4147-A177-3AD203B41FA5}">
                      <a16:colId xmlns:a16="http://schemas.microsoft.com/office/drawing/2014/main" val="20000"/>
                    </a:ext>
                  </a:extLst>
                </a:gridCol>
                <a:gridCol w="1779905">
                  <a:extLst>
                    <a:ext uri="{9D8B030D-6E8A-4147-A177-3AD203B41FA5}">
                      <a16:colId xmlns:a16="http://schemas.microsoft.com/office/drawing/2014/main" val="20001"/>
                    </a:ext>
                  </a:extLst>
                </a:gridCol>
                <a:gridCol w="1604645">
                  <a:extLst>
                    <a:ext uri="{9D8B030D-6E8A-4147-A177-3AD203B41FA5}">
                      <a16:colId xmlns:a16="http://schemas.microsoft.com/office/drawing/2014/main" val="20002"/>
                    </a:ext>
                  </a:extLst>
                </a:gridCol>
                <a:gridCol w="2920925">
                  <a:extLst>
                    <a:ext uri="{9D8B030D-6E8A-4147-A177-3AD203B41FA5}">
                      <a16:colId xmlns:a16="http://schemas.microsoft.com/office/drawing/2014/main" val="20003"/>
                    </a:ext>
                  </a:extLst>
                </a:gridCol>
                <a:gridCol w="1452320">
                  <a:extLst>
                    <a:ext uri="{9D8B030D-6E8A-4147-A177-3AD203B41FA5}">
                      <a16:colId xmlns:a16="http://schemas.microsoft.com/office/drawing/2014/main" val="20004"/>
                    </a:ext>
                  </a:extLst>
                </a:gridCol>
              </a:tblGrid>
              <a:tr h="419100">
                <a:tc>
                  <a:txBody>
                    <a:bodyPr/>
                    <a:lstStyle/>
                    <a:p>
                      <a:pPr indent="0" algn="ctr">
                        <a:buNone/>
                      </a:pPr>
                      <a:r>
                        <a:rPr lang="en-US" sz="1400" b="1" baseline="0" dirty="0">
                          <a:solidFill>
                            <a:schemeClr val="bg1"/>
                          </a:solidFill>
                          <a:latin typeface="Times New Roman" panose="02020603050405020304" pitchFamily="18" charset="0"/>
                          <a:ea typeface="宋体" panose="02010600030101010101" pitchFamily="2" charset="-122"/>
                        </a:rPr>
                        <a:t> </a:t>
                      </a:r>
                      <a:r>
                        <a:rPr lang="en-US" sz="1400" b="1" baseline="0" dirty="0" err="1">
                          <a:solidFill>
                            <a:schemeClr val="bg1"/>
                          </a:solidFill>
                          <a:latin typeface="Times New Roman" panose="02020603050405020304" pitchFamily="18" charset="0"/>
                          <a:ea typeface="宋体" panose="02010600030101010101" pitchFamily="2" charset="-122"/>
                        </a:rPr>
                        <a:t>WBS编码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项目名称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子模块</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人力/时间成本</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715010">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SD001</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架构设计及技术选项</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开发人员（25000/</a:t>
                      </a:r>
                      <a:r>
                        <a:rPr lang="en-US" sz="1400" b="0" baseline="0" dirty="0" err="1">
                          <a:solidFill>
                            <a:srgbClr val="000000"/>
                          </a:solidFill>
                          <a:latin typeface="Times New Roman" panose="02020603050405020304" pitchFamily="18" charset="0"/>
                          <a:ea typeface="宋体" panose="02010600030101010101" pitchFamily="2" charset="-122"/>
                        </a:rPr>
                        <a:t>月</a:t>
                      </a:r>
                      <a:r>
                        <a:rPr lang="en-US" sz="1400" b="0" baseline="0" dirty="0">
                          <a:solidFill>
                            <a:srgbClr val="000000"/>
                          </a:solidFill>
                          <a:latin typeface="Times New Roman" panose="02020603050405020304" pitchFamily="18" charset="0"/>
                          <a:ea typeface="宋体" panose="02010600030101010101" pitchFamily="2" charset="-122"/>
                        </a:rPr>
                        <a:t>）：2人1周专家咨询（1000/天）1人2天</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14500</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547370">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前端交互设计</a:t>
                      </a:r>
                      <a:r>
                        <a:rPr lang="en-US" sz="1400" b="0" baseline="0" dirty="0">
                          <a:solidFill>
                            <a:srgbClr val="000000"/>
                          </a:solidFill>
                          <a:latin typeface="Times New Roman" panose="02020603050405020304" pitchFamily="18" charset="0"/>
                          <a:ea typeface="宋体" panose="02010600030101010101" pitchFamily="2" charset="-122"/>
                        </a:rPr>
                        <a:t> </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功能设计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前端工程师（Leader：20000/月；员工：15000/月）Leader及1名员工2周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17500</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63182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界面设计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前端开发人员（Leader：20000/月；员工：15000/月）Leader（同上）及1名员工2周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17500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387350">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数据结构设计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后端开发人员（20000/月）1人3周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33528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数据库设计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后端开发人员（20000/月）1人3周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45593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算法调研设计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后端开发人员（25000/月）1人1月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25000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32829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4">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                                                                                                                               </a:t>
                      </a:r>
                      <a:r>
                        <a:rPr lang="en-US" sz="1400" b="1" baseline="0" dirty="0">
                          <a:solidFill>
                            <a:srgbClr val="C00000"/>
                          </a:solidFill>
                          <a:latin typeface="Times New Roman" panose="02020603050405020304" pitchFamily="18" charset="0"/>
                          <a:ea typeface="宋体" panose="02010600030101010101" pitchFamily="2" charset="-122"/>
                        </a:rPr>
                        <a:t>104500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0C75855-7F37-AC05-12A6-B5F35CB49EA9}"/>
              </a:ext>
            </a:extLst>
          </p:cNvPr>
          <p:cNvSpPr>
            <a:spLocks noGrp="1"/>
          </p:cNvSpPr>
          <p:nvPr>
            <p:ph idx="1"/>
          </p:nvPr>
        </p:nvSpPr>
        <p:spPr/>
        <p:txBody>
          <a:bodyPr/>
          <a:lstStyle/>
          <a:p>
            <a:r>
              <a:rPr lang="en-US" altLang="zh-CN" b="0" dirty="0"/>
              <a:t> </a:t>
            </a:r>
            <a:r>
              <a:rPr lang="en-US" altLang="zh-CN" b="0" dirty="0" err="1"/>
              <a:t>软件开发成本估算主要分为后端工程师、前端工程师等人力及时间成本，其中使用到的设备和软件等成本统一归类到设备采购成本估算中</a:t>
            </a:r>
            <a:r>
              <a:rPr lang="zh-CN" altLang="en-US" b="0" dirty="0"/>
              <a:t>。</a:t>
            </a:r>
          </a:p>
        </p:txBody>
      </p:sp>
      <p:sp>
        <p:nvSpPr>
          <p:cNvPr id="2" name="灯片编号占位符 1"/>
          <p:cNvSpPr>
            <a:spLocks noGrp="1"/>
          </p:cNvSpPr>
          <p:nvPr>
            <p:ph type="sldNum" sz="quarter" idx="12"/>
          </p:nvPr>
        </p:nvSpPr>
        <p:spPr/>
        <p:txBody>
          <a:bodyPr/>
          <a:lstStyle/>
          <a:p>
            <a:fld id="{EAE702AB-0FFB-4B11-B1EF-6EE568705CE1}" type="slidenum">
              <a:rPr lang="zh-CN" altLang="en-US" smtClean="0"/>
              <a:t>29</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软件开发</a:t>
            </a:r>
          </a:p>
        </p:txBody>
      </p:sp>
      <p:graphicFrame>
        <p:nvGraphicFramePr>
          <p:cNvPr id="5" name="表格 4"/>
          <p:cNvGraphicFramePr/>
          <p:nvPr>
            <p:custDataLst>
              <p:tags r:id="rId2"/>
            </p:custDataLst>
            <p:extLst>
              <p:ext uri="{D42A27DB-BD31-4B8C-83A1-F6EECF244321}">
                <p14:modId xmlns:p14="http://schemas.microsoft.com/office/powerpoint/2010/main" val="3083494567"/>
              </p:ext>
            </p:extLst>
          </p:nvPr>
        </p:nvGraphicFramePr>
        <p:xfrm>
          <a:off x="1193800" y="2055495"/>
          <a:ext cx="9804400" cy="4558665"/>
        </p:xfrm>
        <a:graphic>
          <a:graphicData uri="http://schemas.openxmlformats.org/drawingml/2006/table">
            <a:tbl>
              <a:tblPr firstRow="1" bandRow="1">
                <a:tableStyleId>{5C22544A-7EE6-4342-B048-85BDC9FD1C3A}</a:tableStyleId>
              </a:tblPr>
              <a:tblGrid>
                <a:gridCol w="1175488">
                  <a:extLst>
                    <a:ext uri="{9D8B030D-6E8A-4147-A177-3AD203B41FA5}">
                      <a16:colId xmlns:a16="http://schemas.microsoft.com/office/drawing/2014/main" val="20000"/>
                    </a:ext>
                  </a:extLst>
                </a:gridCol>
                <a:gridCol w="1747628">
                  <a:extLst>
                    <a:ext uri="{9D8B030D-6E8A-4147-A177-3AD203B41FA5}">
                      <a16:colId xmlns:a16="http://schemas.microsoft.com/office/drawing/2014/main" val="20001"/>
                    </a:ext>
                  </a:extLst>
                </a:gridCol>
                <a:gridCol w="1466759">
                  <a:extLst>
                    <a:ext uri="{9D8B030D-6E8A-4147-A177-3AD203B41FA5}">
                      <a16:colId xmlns:a16="http://schemas.microsoft.com/office/drawing/2014/main" val="20002"/>
                    </a:ext>
                  </a:extLst>
                </a:gridCol>
                <a:gridCol w="3936245">
                  <a:extLst>
                    <a:ext uri="{9D8B030D-6E8A-4147-A177-3AD203B41FA5}">
                      <a16:colId xmlns:a16="http://schemas.microsoft.com/office/drawing/2014/main" val="20003"/>
                    </a:ext>
                  </a:extLst>
                </a:gridCol>
                <a:gridCol w="1478280">
                  <a:extLst>
                    <a:ext uri="{9D8B030D-6E8A-4147-A177-3AD203B41FA5}">
                      <a16:colId xmlns:a16="http://schemas.microsoft.com/office/drawing/2014/main" val="20004"/>
                    </a:ext>
                  </a:extLst>
                </a:gridCol>
              </a:tblGrid>
              <a:tr h="377825">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WBS编码</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项目名称</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子模块</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a:solidFill>
                            <a:schemeClr val="bg1"/>
                          </a:solidFill>
                          <a:latin typeface="Times New Roman" panose="02020603050405020304" pitchFamily="18" charset="0"/>
                          <a:ea typeface="宋体" panose="02010600030101010101" pitchFamily="2" charset="-122"/>
                        </a:rPr>
                        <a:t>人力/时间成本</a:t>
                      </a:r>
                      <a:endParaRPr lang="en-US" altLang="en-US" sz="1400" b="1" baseline="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567055">
                <a:tc rowSpan="2">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SE001</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数据收集及处理</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数据爬虫处理</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后端工程师（20000/月）1人1月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20000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56642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数据购买</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后端工程师（20000/月）1人1周数据（150000）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155000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566420">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前端界面交互开发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数据查询</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前端工程师（15000/月）1人2月</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30000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56769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统计分析</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前端工程师（15000/月）1人2月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30000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56642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智能分析</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前端工程师（20000/月）1人2月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40000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567055">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SK004</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数据库开发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后端工程师（25000/月）1人3月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75000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56642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算法实现</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后端工程师（30000/月）1人3月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90000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7"/>
                  </a:ext>
                </a:extLst>
              </a:tr>
              <a:tr h="18859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SK</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4">
                  <a:txBody>
                    <a:bodyPr/>
                    <a:lstStyle/>
                    <a:p>
                      <a:pPr indent="0" algn="ctr">
                        <a:buNone/>
                      </a:pPr>
                      <a:r>
                        <a:rPr lang="en-US" sz="1400" b="1" baseline="0" dirty="0">
                          <a:solidFill>
                            <a:srgbClr val="C00000"/>
                          </a:solidFill>
                          <a:latin typeface="Times New Roman" panose="02020603050405020304" pitchFamily="18" charset="0"/>
                          <a:ea typeface="宋体" panose="02010600030101010101" pitchFamily="2" charset="-122"/>
                        </a:rPr>
                        <a:t>                                                                                          440000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A548A39-B5C7-CDB2-E614-099C470B6FC9}"/>
              </a:ext>
            </a:extLst>
          </p:cNvPr>
          <p:cNvSpPr>
            <a:spLocks noGrp="1"/>
          </p:cNvSpPr>
          <p:nvPr>
            <p:ph type="sldNum" sz="quarter" idx="12"/>
          </p:nvPr>
        </p:nvSpPr>
        <p:spPr/>
        <p:txBody>
          <a:bodyPr/>
          <a:lstStyle/>
          <a:p>
            <a:fld id="{CC24D705-C94D-4D70-84C5-9335E040C0B8}" type="slidenum">
              <a:rPr lang="zh-CN" altLang="en-US" smtClean="0"/>
              <a:t>3</a:t>
            </a:fld>
            <a:endParaRPr lang="zh-CN" altLang="en-US"/>
          </a:p>
        </p:txBody>
      </p:sp>
      <p:sp>
        <p:nvSpPr>
          <p:cNvPr id="5" name="标题 4">
            <a:extLst>
              <a:ext uri="{FF2B5EF4-FFF2-40B4-BE49-F238E27FC236}">
                <a16:creationId xmlns:a16="http://schemas.microsoft.com/office/drawing/2014/main" id="{F54A2DE3-D3FD-9377-E74A-C47A4DFA8103}"/>
              </a:ext>
            </a:extLst>
          </p:cNvPr>
          <p:cNvSpPr>
            <a:spLocks noGrp="1"/>
          </p:cNvSpPr>
          <p:nvPr>
            <p:ph type="title"/>
          </p:nvPr>
        </p:nvSpPr>
        <p:spPr/>
        <p:txBody>
          <a:bodyPr/>
          <a:lstStyle/>
          <a:p>
            <a:r>
              <a:rPr lang="zh-CN" altLang="en-US" dirty="0"/>
              <a:t>任务分工</a:t>
            </a:r>
          </a:p>
        </p:txBody>
      </p:sp>
      <p:graphicFrame>
        <p:nvGraphicFramePr>
          <p:cNvPr id="7" name="表格 7">
            <a:extLst>
              <a:ext uri="{FF2B5EF4-FFF2-40B4-BE49-F238E27FC236}">
                <a16:creationId xmlns:a16="http://schemas.microsoft.com/office/drawing/2014/main" id="{CC75736A-D4D5-6F40-8EC5-C6709B51A8B9}"/>
              </a:ext>
            </a:extLst>
          </p:cNvPr>
          <p:cNvGraphicFramePr>
            <a:graphicFrameLocks noGrp="1"/>
          </p:cNvGraphicFramePr>
          <p:nvPr>
            <p:extLst>
              <p:ext uri="{D42A27DB-BD31-4B8C-83A1-F6EECF244321}">
                <p14:modId xmlns:p14="http://schemas.microsoft.com/office/powerpoint/2010/main" val="2595870493"/>
              </p:ext>
            </p:extLst>
          </p:nvPr>
        </p:nvGraphicFramePr>
        <p:xfrm>
          <a:off x="6096000" y="2131060"/>
          <a:ext cx="5374640" cy="2595880"/>
        </p:xfrm>
        <a:graphic>
          <a:graphicData uri="http://schemas.openxmlformats.org/drawingml/2006/table">
            <a:tbl>
              <a:tblPr firstRow="1" bandRow="1">
                <a:tableStyleId>{5C22544A-7EE6-4342-B048-85BDC9FD1C3A}</a:tableStyleId>
              </a:tblPr>
              <a:tblGrid>
                <a:gridCol w="2687320">
                  <a:extLst>
                    <a:ext uri="{9D8B030D-6E8A-4147-A177-3AD203B41FA5}">
                      <a16:colId xmlns:a16="http://schemas.microsoft.com/office/drawing/2014/main" val="542651182"/>
                    </a:ext>
                  </a:extLst>
                </a:gridCol>
                <a:gridCol w="2687320">
                  <a:extLst>
                    <a:ext uri="{9D8B030D-6E8A-4147-A177-3AD203B41FA5}">
                      <a16:colId xmlns:a16="http://schemas.microsoft.com/office/drawing/2014/main" val="1210079593"/>
                    </a:ext>
                  </a:extLst>
                </a:gridCol>
              </a:tblGrid>
              <a:tr h="370840">
                <a:tc>
                  <a:txBody>
                    <a:bodyPr/>
                    <a:lstStyle/>
                    <a:p>
                      <a:r>
                        <a:rPr lang="zh-CN" altLang="en-US" baseline="0" dirty="0">
                          <a:latin typeface="Times New Roman" panose="02020603050405020304" pitchFamily="18" charset="0"/>
                          <a:ea typeface="微软雅黑" panose="020B0503020204020204" pitchFamily="34" charset="-122"/>
                        </a:rPr>
                        <a:t>任务</a:t>
                      </a:r>
                    </a:p>
                  </a:txBody>
                  <a:tcPr/>
                </a:tc>
                <a:tc>
                  <a:txBody>
                    <a:bodyPr/>
                    <a:lstStyle/>
                    <a:p>
                      <a:r>
                        <a:rPr lang="zh-CN" altLang="en-US" baseline="0" dirty="0">
                          <a:latin typeface="Times New Roman" panose="02020603050405020304" pitchFamily="18" charset="0"/>
                          <a:ea typeface="微软雅黑" panose="020B0503020204020204" pitchFamily="34" charset="-122"/>
                        </a:rPr>
                        <a:t>人员</a:t>
                      </a:r>
                    </a:p>
                  </a:txBody>
                  <a:tcPr/>
                </a:tc>
                <a:extLst>
                  <a:ext uri="{0D108BD9-81ED-4DB2-BD59-A6C34878D82A}">
                    <a16:rowId xmlns:a16="http://schemas.microsoft.com/office/drawing/2014/main" val="146356221"/>
                  </a:ext>
                </a:extLst>
              </a:tr>
              <a:tr h="370840">
                <a:tc>
                  <a:txBody>
                    <a:bodyPr/>
                    <a:lstStyle/>
                    <a:p>
                      <a:r>
                        <a:rPr lang="zh-CN" altLang="en-US" baseline="0" dirty="0">
                          <a:latin typeface="Times New Roman" panose="02020603050405020304" pitchFamily="18" charset="0"/>
                          <a:ea typeface="微软雅黑" panose="020B0503020204020204" pitchFamily="34" charset="-122"/>
                        </a:rPr>
                        <a:t>汇总整理、课堂汇报</a:t>
                      </a:r>
                    </a:p>
                  </a:txBody>
                  <a:tcPr/>
                </a:tc>
                <a:tc>
                  <a:txBody>
                    <a:bodyPr/>
                    <a:lstStyle/>
                    <a:p>
                      <a:r>
                        <a:rPr lang="zh-CN" altLang="en-US" baseline="0" dirty="0">
                          <a:latin typeface="Times New Roman" panose="02020603050405020304" pitchFamily="18" charset="0"/>
                          <a:ea typeface="微软雅黑" panose="020B0503020204020204" pitchFamily="34" charset="-122"/>
                        </a:rPr>
                        <a:t>贺巩山</a:t>
                      </a:r>
                    </a:p>
                  </a:txBody>
                  <a:tcPr/>
                </a:tc>
                <a:extLst>
                  <a:ext uri="{0D108BD9-81ED-4DB2-BD59-A6C34878D82A}">
                    <a16:rowId xmlns:a16="http://schemas.microsoft.com/office/drawing/2014/main" val="3902723246"/>
                  </a:ext>
                </a:extLst>
              </a:tr>
              <a:tr h="370840">
                <a:tc>
                  <a:txBody>
                    <a:bodyPr/>
                    <a:lstStyle/>
                    <a:p>
                      <a:r>
                        <a:rPr lang="zh-CN" altLang="en-US" baseline="0" dirty="0">
                          <a:latin typeface="Times New Roman" panose="02020603050405020304" pitchFamily="18" charset="0"/>
                          <a:ea typeface="微软雅黑" panose="020B0503020204020204" pitchFamily="34" charset="-122"/>
                        </a:rPr>
                        <a:t>项目背景</a:t>
                      </a:r>
                    </a:p>
                  </a:txBody>
                  <a:tcPr/>
                </a:tc>
                <a:tc>
                  <a:txBody>
                    <a:bodyPr/>
                    <a:lstStyle/>
                    <a:p>
                      <a:r>
                        <a:rPr lang="zh-CN" altLang="en-US" baseline="0" dirty="0">
                          <a:latin typeface="Times New Roman" panose="02020603050405020304" pitchFamily="18" charset="0"/>
                          <a:ea typeface="微软雅黑" panose="020B0503020204020204" pitchFamily="34" charset="-122"/>
                        </a:rPr>
                        <a:t>王    锴</a:t>
                      </a:r>
                    </a:p>
                  </a:txBody>
                  <a:tcPr/>
                </a:tc>
                <a:extLst>
                  <a:ext uri="{0D108BD9-81ED-4DB2-BD59-A6C34878D82A}">
                    <a16:rowId xmlns:a16="http://schemas.microsoft.com/office/drawing/2014/main" val="3226556157"/>
                  </a:ext>
                </a:extLst>
              </a:tr>
              <a:tr h="370840">
                <a:tc>
                  <a:txBody>
                    <a:bodyPr/>
                    <a:lstStyle/>
                    <a:p>
                      <a:r>
                        <a:rPr lang="zh-CN" altLang="en-US" baseline="0" dirty="0">
                          <a:latin typeface="Times New Roman" panose="02020603050405020304" pitchFamily="18" charset="0"/>
                          <a:ea typeface="微软雅黑" panose="020B0503020204020204" pitchFamily="34" charset="-122"/>
                        </a:rPr>
                        <a:t>规划成本管理</a:t>
                      </a:r>
                    </a:p>
                  </a:txBody>
                  <a:tcPr/>
                </a:tc>
                <a:tc>
                  <a:txBody>
                    <a:bodyPr/>
                    <a:lstStyle/>
                    <a:p>
                      <a:r>
                        <a:rPr lang="zh-CN" altLang="en-US" baseline="0" dirty="0">
                          <a:latin typeface="Times New Roman" panose="02020603050405020304" pitchFamily="18" charset="0"/>
                          <a:ea typeface="微软雅黑" panose="020B0503020204020204" pitchFamily="34" charset="-122"/>
                        </a:rPr>
                        <a:t>孔庆灿、赵传磊</a:t>
                      </a:r>
                    </a:p>
                  </a:txBody>
                  <a:tcPr/>
                </a:tc>
                <a:extLst>
                  <a:ext uri="{0D108BD9-81ED-4DB2-BD59-A6C34878D82A}">
                    <a16:rowId xmlns:a16="http://schemas.microsoft.com/office/drawing/2014/main" val="4276856579"/>
                  </a:ext>
                </a:extLst>
              </a:tr>
              <a:tr h="370840">
                <a:tc>
                  <a:txBody>
                    <a:bodyPr/>
                    <a:lstStyle/>
                    <a:p>
                      <a:r>
                        <a:rPr lang="zh-CN" altLang="en-US" baseline="0" dirty="0">
                          <a:latin typeface="Times New Roman" panose="02020603050405020304" pitchFamily="18" charset="0"/>
                          <a:ea typeface="微软雅黑" panose="020B0503020204020204" pitchFamily="34" charset="-122"/>
                        </a:rPr>
                        <a:t>估算成本</a:t>
                      </a:r>
                    </a:p>
                  </a:txBody>
                  <a:tcPr/>
                </a:tc>
                <a:tc>
                  <a:txBody>
                    <a:bodyPr/>
                    <a:lstStyle/>
                    <a:p>
                      <a:r>
                        <a:rPr lang="zh-CN" altLang="en-US" baseline="0" dirty="0">
                          <a:latin typeface="Times New Roman" panose="02020603050405020304" pitchFamily="18" charset="0"/>
                          <a:ea typeface="微软雅黑" panose="020B0503020204020204" pitchFamily="34" charset="-122"/>
                        </a:rPr>
                        <a:t>余    杰、薛旭倩</a:t>
                      </a:r>
                    </a:p>
                  </a:txBody>
                  <a:tcPr/>
                </a:tc>
                <a:extLst>
                  <a:ext uri="{0D108BD9-81ED-4DB2-BD59-A6C34878D82A}">
                    <a16:rowId xmlns:a16="http://schemas.microsoft.com/office/drawing/2014/main" val="3137331575"/>
                  </a:ext>
                </a:extLst>
              </a:tr>
              <a:tr h="370840">
                <a:tc>
                  <a:txBody>
                    <a:bodyPr/>
                    <a:lstStyle/>
                    <a:p>
                      <a:r>
                        <a:rPr lang="zh-CN" altLang="en-US" baseline="0" dirty="0">
                          <a:latin typeface="Times New Roman" panose="02020603050405020304" pitchFamily="18" charset="0"/>
                          <a:ea typeface="微软雅黑" panose="020B0503020204020204" pitchFamily="34" charset="-122"/>
                        </a:rPr>
                        <a:t>制定预算</a:t>
                      </a:r>
                    </a:p>
                  </a:txBody>
                  <a:tcPr/>
                </a:tc>
                <a:tc>
                  <a:txBody>
                    <a:bodyPr/>
                    <a:lstStyle/>
                    <a:p>
                      <a:r>
                        <a:rPr kumimoji="1" lang="zh-CN" altLang="en-US" baseline="0" dirty="0">
                          <a:latin typeface="Times New Roman" panose="02020603050405020304" pitchFamily="18" charset="0"/>
                          <a:ea typeface="微软雅黑" panose="020B0503020204020204" pitchFamily="34" charset="-122"/>
                        </a:rPr>
                        <a:t>成大为、张家栋</a:t>
                      </a:r>
                      <a:endParaRPr lang="zh-CN" altLang="en-US" baseline="0" dirty="0">
                        <a:latin typeface="Times New Roman" panose="02020603050405020304" pitchFamily="18" charset="0"/>
                        <a:ea typeface="微软雅黑" panose="020B0503020204020204" pitchFamily="34" charset="-122"/>
                      </a:endParaRPr>
                    </a:p>
                  </a:txBody>
                  <a:tcPr/>
                </a:tc>
                <a:extLst>
                  <a:ext uri="{0D108BD9-81ED-4DB2-BD59-A6C34878D82A}">
                    <a16:rowId xmlns:a16="http://schemas.microsoft.com/office/drawing/2014/main" val="3007937687"/>
                  </a:ext>
                </a:extLst>
              </a:tr>
              <a:tr h="370840">
                <a:tc>
                  <a:txBody>
                    <a:bodyPr/>
                    <a:lstStyle/>
                    <a:p>
                      <a:r>
                        <a:rPr lang="zh-CN" altLang="en-US" baseline="0" dirty="0">
                          <a:latin typeface="Times New Roman" panose="02020603050405020304" pitchFamily="18" charset="0"/>
                          <a:ea typeface="微软雅黑" panose="020B0503020204020204" pitchFamily="34" charset="-122"/>
                        </a:rPr>
                        <a:t>控制成本</a:t>
                      </a:r>
                    </a:p>
                  </a:txBody>
                  <a:tcPr/>
                </a:tc>
                <a:tc>
                  <a:txBody>
                    <a:bodyPr/>
                    <a:lstStyle/>
                    <a:p>
                      <a:r>
                        <a:rPr lang="zh-CN" altLang="en-US" baseline="0" dirty="0">
                          <a:latin typeface="Times New Roman" panose="02020603050405020304" pitchFamily="18" charset="0"/>
                          <a:ea typeface="微软雅黑" panose="020B0503020204020204" pitchFamily="34" charset="-122"/>
                        </a:rPr>
                        <a:t>焦韵锦、翟    涛</a:t>
                      </a:r>
                    </a:p>
                  </a:txBody>
                  <a:tcPr/>
                </a:tc>
                <a:extLst>
                  <a:ext uri="{0D108BD9-81ED-4DB2-BD59-A6C34878D82A}">
                    <a16:rowId xmlns:a16="http://schemas.microsoft.com/office/drawing/2014/main" val="2229978165"/>
                  </a:ext>
                </a:extLst>
              </a:tr>
            </a:tbl>
          </a:graphicData>
        </a:graphic>
      </p:graphicFrame>
      <p:pic>
        <p:nvPicPr>
          <p:cNvPr id="8" name="图片 7">
            <a:extLst>
              <a:ext uri="{FF2B5EF4-FFF2-40B4-BE49-F238E27FC236}">
                <a16:creationId xmlns:a16="http://schemas.microsoft.com/office/drawing/2014/main" id="{E6095B01-A1BA-9DD4-9989-103251088B9A}"/>
              </a:ext>
            </a:extLst>
          </p:cNvPr>
          <p:cNvPicPr>
            <a:picLocks noChangeAspect="1"/>
          </p:cNvPicPr>
          <p:nvPr/>
        </p:nvPicPr>
        <p:blipFill>
          <a:blip r:embed="rId2"/>
          <a:stretch>
            <a:fillRect/>
          </a:stretch>
        </p:blipFill>
        <p:spPr>
          <a:xfrm>
            <a:off x="838200" y="973818"/>
            <a:ext cx="4506032" cy="5747657"/>
          </a:xfrm>
          <a:prstGeom prst="rect">
            <a:avLst/>
          </a:prstGeom>
        </p:spPr>
      </p:pic>
    </p:spTree>
    <p:extLst>
      <p:ext uri="{BB962C8B-B14F-4D97-AF65-F5344CB8AC3E}">
        <p14:creationId xmlns:p14="http://schemas.microsoft.com/office/powerpoint/2010/main" val="1286026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30DEF0C-992C-260A-8BB5-E6E839F07D2E}"/>
              </a:ext>
            </a:extLst>
          </p:cNvPr>
          <p:cNvSpPr>
            <a:spLocks noGrp="1"/>
          </p:cNvSpPr>
          <p:nvPr>
            <p:ph idx="1"/>
          </p:nvPr>
        </p:nvSpPr>
        <p:spPr/>
        <p:txBody>
          <a:bodyPr/>
          <a:lstStyle/>
          <a:p>
            <a:r>
              <a:rPr lang="en-US" altLang="zh-CN" b="0" dirty="0"/>
              <a:t> </a:t>
            </a:r>
            <a:r>
              <a:rPr lang="zh-CN" altLang="en-US" b="0" dirty="0"/>
              <a:t>软</a:t>
            </a:r>
            <a:r>
              <a:rPr lang="en-US" altLang="zh-CN" b="0" dirty="0" err="1"/>
              <a:t>件测试发布成本估算主要分为测试工程师、后端工程师、前端工程师等人力及时间成本，其中使用到的设备成本统一归类到设备采购成本估算中</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30</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软件测试发布</a:t>
            </a:r>
          </a:p>
        </p:txBody>
      </p:sp>
      <p:graphicFrame>
        <p:nvGraphicFramePr>
          <p:cNvPr id="5" name="表格 4"/>
          <p:cNvGraphicFramePr/>
          <p:nvPr>
            <p:custDataLst>
              <p:tags r:id="rId2"/>
            </p:custDataLst>
            <p:extLst>
              <p:ext uri="{D42A27DB-BD31-4B8C-83A1-F6EECF244321}">
                <p14:modId xmlns:p14="http://schemas.microsoft.com/office/powerpoint/2010/main" val="2654501452"/>
              </p:ext>
            </p:extLst>
          </p:nvPr>
        </p:nvGraphicFramePr>
        <p:xfrm>
          <a:off x="2329815" y="2084705"/>
          <a:ext cx="7532370" cy="4264025"/>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2880360">
                  <a:extLst>
                    <a:ext uri="{9D8B030D-6E8A-4147-A177-3AD203B41FA5}">
                      <a16:colId xmlns:a16="http://schemas.microsoft.com/office/drawing/2014/main" val="20002"/>
                    </a:ext>
                  </a:extLst>
                </a:gridCol>
                <a:gridCol w="1497330">
                  <a:extLst>
                    <a:ext uri="{9D8B030D-6E8A-4147-A177-3AD203B41FA5}">
                      <a16:colId xmlns:a16="http://schemas.microsoft.com/office/drawing/2014/main" val="20003"/>
                    </a:ext>
                  </a:extLst>
                </a:gridCol>
              </a:tblGrid>
              <a:tr h="224155">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WBS编码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项目名称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人力</a:t>
                      </a:r>
                      <a:r>
                        <a:rPr lang="en-US" sz="1400" b="1" baseline="0" dirty="0">
                          <a:solidFill>
                            <a:schemeClr val="bg1"/>
                          </a:solidFill>
                          <a:latin typeface="Times New Roman" panose="02020603050405020304" pitchFamily="18" charset="0"/>
                          <a:ea typeface="宋体" panose="02010600030101010101" pitchFamily="2" charset="-122"/>
                        </a:rPr>
                        <a:t>/</a:t>
                      </a:r>
                      <a:r>
                        <a:rPr lang="en-US" sz="1400" b="1" baseline="0" dirty="0" err="1">
                          <a:solidFill>
                            <a:schemeClr val="bg1"/>
                          </a:solidFill>
                          <a:latin typeface="Times New Roman" panose="02020603050405020304" pitchFamily="18" charset="0"/>
                          <a:ea typeface="宋体" panose="02010600030101010101" pitchFamily="2" charset="-122"/>
                        </a:rPr>
                        <a:t>时间成本</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1122680">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ST001</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功能测试</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测试工程师（20000/月）1人1月</a:t>
                      </a:r>
                    </a:p>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后端工程师（25000/月）1人2周</a:t>
                      </a:r>
                    </a:p>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前端工程师（20000/月）1人2周</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42500</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112204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性能测试</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测试工程师（20000/月）1人1月</a:t>
                      </a:r>
                    </a:p>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后端工程师（25000/月）1人1周</a:t>
                      </a:r>
                    </a:p>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前端工程师（20000/月）1人1周</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31250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112204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压力测试</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测试工程师（20000/月）1人1月</a:t>
                      </a:r>
                    </a:p>
                    <a:p>
                      <a:pPr indent="0" algn="ctr">
                        <a:buNone/>
                      </a:pPr>
                      <a:r>
                        <a:rPr lang="en-US" sz="1400" b="0" baseline="0">
                          <a:solidFill>
                            <a:srgbClr val="000000"/>
                          </a:solidFill>
                          <a:latin typeface="Times New Roman" panose="02020603050405020304" pitchFamily="18" charset="0"/>
                          <a:ea typeface="宋体" panose="02010600030101010101" pitchFamily="2" charset="-122"/>
                        </a:rPr>
                        <a:t>后端工程师（25000/月）1人2周</a:t>
                      </a:r>
                    </a:p>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前端工程师（20000/月）1人2周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42500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44894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ST004</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软件部署发布</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测试工程师（20000/月）2人1月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40000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22415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ST</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3">
                  <a:txBody>
                    <a:bodyPr/>
                    <a:lstStyle/>
                    <a:p>
                      <a:pPr indent="0" algn="ctr">
                        <a:buNone/>
                      </a:pPr>
                      <a:r>
                        <a:rPr lang="en-US" sz="1400" b="0" baseline="0" dirty="0">
                          <a:solidFill>
                            <a:srgbClr val="C00000"/>
                          </a:solidFill>
                          <a:latin typeface="Times New Roman" panose="02020603050405020304" pitchFamily="18" charset="0"/>
                          <a:ea typeface="宋体" panose="02010600030101010101" pitchFamily="2" charset="-122"/>
                        </a:rPr>
                        <a:t>                                                                     </a:t>
                      </a:r>
                      <a:r>
                        <a:rPr lang="en-US" sz="1400" b="1" baseline="0" dirty="0">
                          <a:solidFill>
                            <a:srgbClr val="C00000"/>
                          </a:solidFill>
                          <a:latin typeface="Times New Roman" panose="02020603050405020304" pitchFamily="18" charset="0"/>
                          <a:ea typeface="宋体" panose="02010600030101010101" pitchFamily="2" charset="-122"/>
                        </a:rPr>
                        <a:t>156250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41FBD7D-0F64-403C-4B6E-B7D505045C79}"/>
              </a:ext>
            </a:extLst>
          </p:cNvPr>
          <p:cNvSpPr>
            <a:spLocks noGrp="1"/>
          </p:cNvSpPr>
          <p:nvPr>
            <p:ph idx="1"/>
          </p:nvPr>
        </p:nvSpPr>
        <p:spPr/>
        <p:txBody>
          <a:bodyPr/>
          <a:lstStyle/>
          <a:p>
            <a:r>
              <a:rPr lang="en-US" altLang="zh-CN" b="0" dirty="0"/>
              <a:t> </a:t>
            </a:r>
            <a:r>
              <a:rPr lang="en-US" altLang="zh-CN" b="0" dirty="0" err="1"/>
              <a:t>软件运维维护成本估算主要分为测试工程师、后端工程师、前端工程师等人力及时间成本，其中使用到的设备成本统一归类到设备采购成本估算</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31</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软件运维维护</a:t>
            </a:r>
          </a:p>
        </p:txBody>
      </p:sp>
      <p:graphicFrame>
        <p:nvGraphicFramePr>
          <p:cNvPr id="5" name="表格 4"/>
          <p:cNvGraphicFramePr/>
          <p:nvPr>
            <p:custDataLst>
              <p:tags r:id="rId2"/>
            </p:custDataLst>
            <p:extLst>
              <p:ext uri="{D42A27DB-BD31-4B8C-83A1-F6EECF244321}">
                <p14:modId xmlns:p14="http://schemas.microsoft.com/office/powerpoint/2010/main" val="3728101948"/>
              </p:ext>
            </p:extLst>
          </p:nvPr>
        </p:nvGraphicFramePr>
        <p:xfrm>
          <a:off x="2133600" y="2133600"/>
          <a:ext cx="8017510" cy="3399155"/>
        </p:xfrm>
        <a:graphic>
          <a:graphicData uri="http://schemas.openxmlformats.org/drawingml/2006/table">
            <a:tbl>
              <a:tblPr firstRow="1" bandRow="1">
                <a:tableStyleId>{5C22544A-7EE6-4342-B048-85BDC9FD1C3A}</a:tableStyleId>
              </a:tblPr>
              <a:tblGrid>
                <a:gridCol w="1517650">
                  <a:extLst>
                    <a:ext uri="{9D8B030D-6E8A-4147-A177-3AD203B41FA5}">
                      <a16:colId xmlns:a16="http://schemas.microsoft.com/office/drawing/2014/main" val="20000"/>
                    </a:ext>
                  </a:extLst>
                </a:gridCol>
                <a:gridCol w="2098675">
                  <a:extLst>
                    <a:ext uri="{9D8B030D-6E8A-4147-A177-3AD203B41FA5}">
                      <a16:colId xmlns:a16="http://schemas.microsoft.com/office/drawing/2014/main" val="20001"/>
                    </a:ext>
                  </a:extLst>
                </a:gridCol>
                <a:gridCol w="2609850">
                  <a:extLst>
                    <a:ext uri="{9D8B030D-6E8A-4147-A177-3AD203B41FA5}">
                      <a16:colId xmlns:a16="http://schemas.microsoft.com/office/drawing/2014/main" val="20002"/>
                    </a:ext>
                  </a:extLst>
                </a:gridCol>
                <a:gridCol w="1791335">
                  <a:extLst>
                    <a:ext uri="{9D8B030D-6E8A-4147-A177-3AD203B41FA5}">
                      <a16:colId xmlns:a16="http://schemas.microsoft.com/office/drawing/2014/main" val="20003"/>
                    </a:ext>
                  </a:extLst>
                </a:gridCol>
              </a:tblGrid>
              <a:tr h="485140">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WBS编码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项目名称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人力</a:t>
                      </a:r>
                      <a:r>
                        <a:rPr lang="en-US" sz="1400" b="1" baseline="0" dirty="0">
                          <a:solidFill>
                            <a:schemeClr val="bg1"/>
                          </a:solidFill>
                          <a:latin typeface="Times New Roman" panose="02020603050405020304" pitchFamily="18" charset="0"/>
                          <a:ea typeface="宋体" panose="02010600030101010101" pitchFamily="2" charset="-122"/>
                        </a:rPr>
                        <a:t>/</a:t>
                      </a:r>
                      <a:r>
                        <a:rPr lang="en-US" sz="1400" b="1" baseline="0" dirty="0" err="1">
                          <a:solidFill>
                            <a:schemeClr val="bg1"/>
                          </a:solidFill>
                          <a:latin typeface="Times New Roman" panose="02020603050405020304" pitchFamily="18" charset="0"/>
                          <a:ea typeface="宋体" panose="02010600030101010101" pitchFamily="2" charset="-122"/>
                        </a:rPr>
                        <a:t>时间成本</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971550">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软件机器及环境运维</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测试工程师（20000/月）1人1月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20000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145732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软件功能运维</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前端工程师（15000/月）1人1月后端工程师（20000/月）1人1月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35000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485140">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3">
                  <a:txBody>
                    <a:bodyPr/>
                    <a:lstStyle/>
                    <a:p>
                      <a:pPr indent="0" algn="ctr">
                        <a:buNone/>
                      </a:pPr>
                      <a:r>
                        <a:rPr lang="en-US" sz="1400" b="1" baseline="0" dirty="0">
                          <a:solidFill>
                            <a:srgbClr val="C00000"/>
                          </a:solidFill>
                          <a:latin typeface="Times New Roman" panose="02020603050405020304" pitchFamily="18" charset="0"/>
                          <a:ea typeface="宋体" panose="02010600030101010101" pitchFamily="2" charset="-122"/>
                        </a:rPr>
                        <a:t>55000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68FAB68-77A1-4656-5F48-7B149A2FBD5C}"/>
              </a:ext>
            </a:extLst>
          </p:cNvPr>
          <p:cNvSpPr>
            <a:spLocks noGrp="1"/>
          </p:cNvSpPr>
          <p:nvPr>
            <p:ph idx="1"/>
          </p:nvPr>
        </p:nvSpPr>
        <p:spPr/>
        <p:txBody>
          <a:bodyPr/>
          <a:lstStyle/>
          <a:p>
            <a:r>
              <a:rPr lang="en-US" altLang="zh-CN" b="0" dirty="0"/>
              <a:t> </a:t>
            </a:r>
            <a:r>
              <a:rPr lang="en-US" altLang="zh-CN" b="0" dirty="0" err="1"/>
              <a:t>软件设计成本估算主要分为项目经理、开发人员等人力及时间成本，其中使用到的设备成本统一归类到设备采购成本估算中</a:t>
            </a:r>
            <a:r>
              <a:rPr lang="en-US" altLang="zh-CN" b="0" dirty="0"/>
              <a:t>：</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32</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设备及办公用品采购</a:t>
            </a:r>
          </a:p>
        </p:txBody>
      </p:sp>
      <p:graphicFrame>
        <p:nvGraphicFramePr>
          <p:cNvPr id="4" name="表格 3"/>
          <p:cNvGraphicFramePr/>
          <p:nvPr>
            <p:custDataLst>
              <p:tags r:id="rId2"/>
            </p:custDataLst>
            <p:extLst>
              <p:ext uri="{D42A27DB-BD31-4B8C-83A1-F6EECF244321}">
                <p14:modId xmlns:p14="http://schemas.microsoft.com/office/powerpoint/2010/main" val="2264333284"/>
              </p:ext>
            </p:extLst>
          </p:nvPr>
        </p:nvGraphicFramePr>
        <p:xfrm>
          <a:off x="1537335" y="2349183"/>
          <a:ext cx="9117330" cy="3828415"/>
        </p:xfrm>
        <a:graphic>
          <a:graphicData uri="http://schemas.openxmlformats.org/drawingml/2006/table">
            <a:tbl>
              <a:tblPr firstRow="1" bandRow="1">
                <a:tableStyleId>{5C22544A-7EE6-4342-B048-85BDC9FD1C3A}</a:tableStyleId>
              </a:tblPr>
              <a:tblGrid>
                <a:gridCol w="1359535">
                  <a:extLst>
                    <a:ext uri="{9D8B030D-6E8A-4147-A177-3AD203B41FA5}">
                      <a16:colId xmlns:a16="http://schemas.microsoft.com/office/drawing/2014/main" val="20000"/>
                    </a:ext>
                  </a:extLst>
                </a:gridCol>
                <a:gridCol w="1779905">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3306997">
                  <a:extLst>
                    <a:ext uri="{9D8B030D-6E8A-4147-A177-3AD203B41FA5}">
                      <a16:colId xmlns:a16="http://schemas.microsoft.com/office/drawing/2014/main" val="20003"/>
                    </a:ext>
                  </a:extLst>
                </a:gridCol>
                <a:gridCol w="1421213">
                  <a:extLst>
                    <a:ext uri="{9D8B030D-6E8A-4147-A177-3AD203B41FA5}">
                      <a16:colId xmlns:a16="http://schemas.microsoft.com/office/drawing/2014/main" val="20004"/>
                    </a:ext>
                  </a:extLst>
                </a:gridCol>
              </a:tblGrid>
              <a:tr h="419100">
                <a:tc>
                  <a:txBody>
                    <a:bodyPr/>
                    <a:lstStyle/>
                    <a:p>
                      <a:pPr indent="0" algn="l">
                        <a:buNone/>
                      </a:pPr>
                      <a:r>
                        <a:rPr lang="en-US" sz="1400" b="1" baseline="0" dirty="0">
                          <a:solidFill>
                            <a:schemeClr val="bg1"/>
                          </a:solidFill>
                          <a:latin typeface="Times New Roman" panose="02020603050405020304" pitchFamily="18" charset="0"/>
                          <a:ea typeface="宋体" panose="02010600030101010101" pitchFamily="2" charset="-122"/>
                        </a:rPr>
                        <a:t> </a:t>
                      </a:r>
                      <a:r>
                        <a:rPr lang="en-US" sz="1400" b="1" baseline="0" dirty="0" err="1">
                          <a:solidFill>
                            <a:schemeClr val="bg1"/>
                          </a:solidFill>
                          <a:latin typeface="Times New Roman" panose="02020603050405020304" pitchFamily="18" charset="0"/>
                          <a:ea typeface="宋体" panose="02010600030101010101" pitchFamily="2" charset="-122"/>
                        </a:rPr>
                        <a:t>WBS编码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1" baseline="0" dirty="0" err="1">
                          <a:solidFill>
                            <a:schemeClr val="bg1"/>
                          </a:solidFill>
                          <a:latin typeface="Times New Roman" panose="02020603050405020304" pitchFamily="18" charset="0"/>
                          <a:ea typeface="宋体" panose="02010600030101010101" pitchFamily="2" charset="-122"/>
                        </a:rPr>
                        <a:t>项目名称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1" baseline="0" dirty="0" err="1">
                          <a:solidFill>
                            <a:schemeClr val="bg1"/>
                          </a:solidFill>
                          <a:latin typeface="Times New Roman" panose="02020603050405020304" pitchFamily="18" charset="0"/>
                          <a:ea typeface="宋体" panose="02010600030101010101" pitchFamily="2" charset="-122"/>
                        </a:rPr>
                        <a:t>子模块</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1" baseline="0" dirty="0" err="1">
                          <a:solidFill>
                            <a:schemeClr val="bg1"/>
                          </a:solidFill>
                          <a:latin typeface="Times New Roman" panose="02020603050405020304" pitchFamily="18" charset="0"/>
                          <a:ea typeface="宋体" panose="02010600030101010101" pitchFamily="2" charset="-122"/>
                        </a:rPr>
                        <a:t>人力</a:t>
                      </a:r>
                      <a:r>
                        <a:rPr lang="en-US" sz="1400" b="1" baseline="0" dirty="0">
                          <a:solidFill>
                            <a:schemeClr val="bg1"/>
                          </a:solidFill>
                          <a:latin typeface="Times New Roman" panose="02020603050405020304" pitchFamily="18" charset="0"/>
                          <a:ea typeface="宋体" panose="02010600030101010101" pitchFamily="2" charset="-122"/>
                        </a:rPr>
                        <a:t>/</a:t>
                      </a:r>
                      <a:r>
                        <a:rPr lang="en-US" sz="1400" b="1" baseline="0" dirty="0" err="1">
                          <a:solidFill>
                            <a:schemeClr val="bg1"/>
                          </a:solidFill>
                          <a:latin typeface="Times New Roman" panose="02020603050405020304" pitchFamily="18" charset="0"/>
                          <a:ea typeface="宋体" panose="02010600030101010101" pitchFamily="2" charset="-122"/>
                        </a:rPr>
                        <a:t>时间成本</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715010">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SD001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架构设计及技术选项</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altLang="zh-CN" sz="1400" b="0" baseline="0" dirty="0">
                          <a:solidFill>
                            <a:srgbClr val="000000"/>
                          </a:solidFill>
                          <a:latin typeface="Times New Roman" panose="02020603050405020304" pitchFamily="18" charset="0"/>
                          <a:ea typeface="宋体" panose="02010600030101010101" pitchFamily="2" charset="-122"/>
                          <a:cs typeface="等线" charset="0"/>
                        </a:rPr>
                        <a:t>——</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开发人员（25000/月）：2人1周专家咨询（1000/天）1人2天</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dirty="0">
                          <a:solidFill>
                            <a:srgbClr val="000000"/>
                          </a:solidFill>
                          <a:latin typeface="Times New Roman" panose="02020603050405020304" pitchFamily="18" charset="0"/>
                          <a:ea typeface="宋体" panose="02010600030101010101" pitchFamily="2" charset="-122"/>
                        </a:rPr>
                        <a:t>14500</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547370">
                <a:tc rowSpan="2">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SD002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2">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前端交互设计 </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功能设计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前端工程师（Leader：20000/月；员工：15000/月）Leader及1名员工2周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17500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63182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界面设计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前端开发人员（Leader：20000/月；员工：15000/月）Leader（同上）及1名员工2周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17500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387350">
                <a:tc rowSpan="3">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SD003</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3">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后端设计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数据结构设计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后端开发人员（20000/月）1人3周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15000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33528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数据库设计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后端开发人员（20000/月）1人3周</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15000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45593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算法调研设计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后端开发人员（25000/月）1人1月</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25000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328295">
                <a:tc>
                  <a:txBody>
                    <a:bodyPr/>
                    <a:lstStyle/>
                    <a:p>
                      <a:pPr indent="0" algn="l">
                        <a:buNone/>
                      </a:pPr>
                      <a:r>
                        <a:rPr lang="en-US" sz="1400" b="0" baseline="0">
                          <a:solidFill>
                            <a:srgbClr val="000000"/>
                          </a:solidFill>
                          <a:latin typeface="Times New Roman" panose="02020603050405020304" pitchFamily="18" charset="0"/>
                          <a:ea typeface="宋体" panose="02010600030101010101" pitchFamily="2" charset="-122"/>
                        </a:rPr>
                        <a:t>SD</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4">
                  <a:txBody>
                    <a:bodyPr/>
                    <a:lstStyle/>
                    <a:p>
                      <a:pPr indent="0" algn="ctr">
                        <a:buNone/>
                      </a:pPr>
                      <a:r>
                        <a:rPr lang="en-US" sz="1400" b="0" baseline="0" dirty="0">
                          <a:solidFill>
                            <a:srgbClr val="C00000"/>
                          </a:solidFill>
                          <a:latin typeface="Times New Roman" panose="02020603050405020304" pitchFamily="18" charset="0"/>
                          <a:ea typeface="宋体" panose="02010600030101010101" pitchFamily="2" charset="-122"/>
                        </a:rPr>
                        <a:t>                                                                                              </a:t>
                      </a:r>
                      <a:r>
                        <a:rPr lang="en-US" sz="1400" b="1" baseline="0" dirty="0">
                          <a:solidFill>
                            <a:srgbClr val="C00000"/>
                          </a:solidFill>
                          <a:latin typeface="Times New Roman" panose="02020603050405020304" pitchFamily="18" charset="0"/>
                          <a:ea typeface="宋体" panose="02010600030101010101" pitchFamily="2" charset="-122"/>
                        </a:rPr>
                        <a:t>104500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7AAEBF1-02AA-58E5-2220-F76603DFDC02}"/>
              </a:ext>
            </a:extLst>
          </p:cNvPr>
          <p:cNvSpPr>
            <a:spLocks noGrp="1"/>
          </p:cNvSpPr>
          <p:nvPr>
            <p:ph idx="1"/>
          </p:nvPr>
        </p:nvSpPr>
        <p:spPr/>
        <p:txBody>
          <a:bodyPr/>
          <a:lstStyle/>
          <a:p>
            <a:r>
              <a:rPr lang="zh-CN" altLang="en-US" b="0" dirty="0"/>
              <a:t> 项目可行性成本估算主要分为项目经理、专家咨询等人力及时间成本，其中使用到的设备成本统一归类到设备采购成本估算中</a:t>
            </a:r>
          </a:p>
        </p:txBody>
      </p:sp>
      <p:sp>
        <p:nvSpPr>
          <p:cNvPr id="2" name="灯片编号占位符 1"/>
          <p:cNvSpPr>
            <a:spLocks noGrp="1"/>
          </p:cNvSpPr>
          <p:nvPr>
            <p:ph type="sldNum" sz="quarter" idx="12"/>
          </p:nvPr>
        </p:nvSpPr>
        <p:spPr/>
        <p:txBody>
          <a:bodyPr/>
          <a:lstStyle/>
          <a:p>
            <a:fld id="{EAE702AB-0FFB-4B11-B1EF-6EE568705CE1}" type="slidenum">
              <a:rPr lang="zh-CN" altLang="en-US" smtClean="0"/>
              <a:t>33</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项目可行性</a:t>
            </a:r>
          </a:p>
        </p:txBody>
      </p:sp>
      <p:graphicFrame>
        <p:nvGraphicFramePr>
          <p:cNvPr id="6" name="表格 5"/>
          <p:cNvGraphicFramePr/>
          <p:nvPr>
            <p:custDataLst>
              <p:tags r:id="rId2"/>
            </p:custDataLst>
            <p:extLst>
              <p:ext uri="{D42A27DB-BD31-4B8C-83A1-F6EECF244321}">
                <p14:modId xmlns:p14="http://schemas.microsoft.com/office/powerpoint/2010/main" val="2080446642"/>
              </p:ext>
            </p:extLst>
          </p:nvPr>
        </p:nvGraphicFramePr>
        <p:xfrm>
          <a:off x="1927225" y="2189480"/>
          <a:ext cx="8924290" cy="3174365"/>
        </p:xfrm>
        <a:graphic>
          <a:graphicData uri="http://schemas.openxmlformats.org/drawingml/2006/table">
            <a:tbl>
              <a:tblPr firstRow="1" bandRow="1">
                <a:tableStyleId>{5C22544A-7EE6-4342-B048-85BDC9FD1C3A}</a:tableStyleId>
              </a:tblPr>
              <a:tblGrid>
                <a:gridCol w="1525905">
                  <a:extLst>
                    <a:ext uri="{9D8B030D-6E8A-4147-A177-3AD203B41FA5}">
                      <a16:colId xmlns:a16="http://schemas.microsoft.com/office/drawing/2014/main" val="20000"/>
                    </a:ext>
                  </a:extLst>
                </a:gridCol>
                <a:gridCol w="2110105">
                  <a:extLst>
                    <a:ext uri="{9D8B030D-6E8A-4147-A177-3AD203B41FA5}">
                      <a16:colId xmlns:a16="http://schemas.microsoft.com/office/drawing/2014/main" val="20001"/>
                    </a:ext>
                  </a:extLst>
                </a:gridCol>
                <a:gridCol w="3573145">
                  <a:extLst>
                    <a:ext uri="{9D8B030D-6E8A-4147-A177-3AD203B41FA5}">
                      <a16:colId xmlns:a16="http://schemas.microsoft.com/office/drawing/2014/main" val="20002"/>
                    </a:ext>
                  </a:extLst>
                </a:gridCol>
                <a:gridCol w="1715135">
                  <a:extLst>
                    <a:ext uri="{9D8B030D-6E8A-4147-A177-3AD203B41FA5}">
                      <a16:colId xmlns:a16="http://schemas.microsoft.com/office/drawing/2014/main" val="20003"/>
                    </a:ext>
                  </a:extLst>
                </a:gridCol>
              </a:tblGrid>
              <a:tr h="529590">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WBS编码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项目名称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人力</a:t>
                      </a:r>
                      <a:r>
                        <a:rPr lang="en-US" sz="1400" b="1" baseline="0" dirty="0">
                          <a:solidFill>
                            <a:schemeClr val="bg1"/>
                          </a:solidFill>
                          <a:latin typeface="Times New Roman" panose="02020603050405020304" pitchFamily="18" charset="0"/>
                          <a:ea typeface="宋体" panose="02010600030101010101" pitchFamily="2" charset="-122"/>
                        </a:rPr>
                        <a:t>/</a:t>
                      </a:r>
                      <a:r>
                        <a:rPr lang="en-US" sz="1400" b="1" baseline="0" dirty="0" err="1">
                          <a:solidFill>
                            <a:schemeClr val="bg1"/>
                          </a:solidFill>
                          <a:latin typeface="Times New Roman" panose="02020603050405020304" pitchFamily="18" charset="0"/>
                          <a:ea typeface="宋体" panose="02010600030101010101" pitchFamily="2" charset="-122"/>
                        </a:rPr>
                        <a:t>时间成本</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1057910">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FA001</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err="1">
                          <a:solidFill>
                            <a:srgbClr val="000000"/>
                          </a:solidFill>
                          <a:latin typeface="Times New Roman" panose="02020603050405020304" pitchFamily="18" charset="0"/>
                          <a:ea typeface="宋体" panose="02010600030101010101" pitchFamily="2" charset="-122"/>
                        </a:rPr>
                        <a:t>技术可行性</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项目经理（30000/月）1人2周；</a:t>
                      </a:r>
                    </a:p>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专家咨询（1000/</a:t>
                      </a:r>
                      <a:r>
                        <a:rPr lang="en-US" sz="1400" b="0" baseline="0" dirty="0" err="1">
                          <a:solidFill>
                            <a:srgbClr val="000000"/>
                          </a:solidFill>
                          <a:latin typeface="Times New Roman" panose="02020603050405020304" pitchFamily="18" charset="0"/>
                          <a:ea typeface="宋体" panose="02010600030101010101" pitchFamily="2" charset="-122"/>
                        </a:rPr>
                        <a:t>天</a:t>
                      </a:r>
                      <a:r>
                        <a:rPr lang="en-US" sz="1400" b="0" baseline="0" dirty="0">
                          <a:solidFill>
                            <a:srgbClr val="000000"/>
                          </a:solidFill>
                          <a:latin typeface="Times New Roman" panose="02020603050405020304" pitchFamily="18" charset="0"/>
                          <a:ea typeface="宋体" panose="02010600030101010101" pitchFamily="2" charset="-122"/>
                        </a:rPr>
                        <a:t>）</a:t>
                      </a:r>
                    </a:p>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1人2天</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17500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1058545">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FA002</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经济可行性</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项目经理（30000/月）1人2周；</a:t>
                      </a:r>
                    </a:p>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专家咨询（1000/</a:t>
                      </a:r>
                      <a:r>
                        <a:rPr lang="en-US" sz="1400" b="0" baseline="0" dirty="0" err="1">
                          <a:solidFill>
                            <a:srgbClr val="000000"/>
                          </a:solidFill>
                          <a:latin typeface="Times New Roman" panose="02020603050405020304" pitchFamily="18" charset="0"/>
                          <a:ea typeface="宋体" panose="02010600030101010101" pitchFamily="2" charset="-122"/>
                        </a:rPr>
                        <a:t>天</a:t>
                      </a:r>
                      <a:r>
                        <a:rPr lang="en-US" sz="1400" b="0" baseline="0" dirty="0">
                          <a:solidFill>
                            <a:srgbClr val="000000"/>
                          </a:solidFill>
                          <a:latin typeface="Times New Roman" panose="02020603050405020304" pitchFamily="18" charset="0"/>
                          <a:ea typeface="宋体" panose="02010600030101010101" pitchFamily="2" charset="-122"/>
                        </a:rPr>
                        <a:t>）</a:t>
                      </a:r>
                    </a:p>
                    <a:p>
                      <a:pPr indent="0" algn="ctr">
                        <a:lnSpc>
                          <a:spcPct val="150000"/>
                        </a:lnSpc>
                        <a:buNone/>
                      </a:pPr>
                      <a:r>
                        <a:rPr lang="en-US" sz="1400" b="0" baseline="0" dirty="0">
                          <a:solidFill>
                            <a:srgbClr val="000000"/>
                          </a:solidFill>
                          <a:latin typeface="Times New Roman" panose="02020603050405020304" pitchFamily="18" charset="0"/>
                          <a:ea typeface="宋体" panose="02010600030101010101" pitchFamily="2" charset="-122"/>
                        </a:rPr>
                        <a:t>1人2天</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17500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528320">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FA</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gridSpan="3">
                  <a:txBody>
                    <a:bodyPr/>
                    <a:lstStyle/>
                    <a:p>
                      <a:pPr indent="0" algn="ctr">
                        <a:buNone/>
                      </a:pPr>
                      <a:r>
                        <a:rPr lang="en-US" sz="1400" b="1" baseline="0" dirty="0">
                          <a:solidFill>
                            <a:srgbClr val="C00000"/>
                          </a:solidFill>
                          <a:latin typeface="Times New Roman" panose="02020603050405020304" pitchFamily="18" charset="0"/>
                          <a:ea typeface="宋体" panose="02010600030101010101" pitchFamily="2" charset="-122"/>
                        </a:rPr>
                        <a:t>35000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1BCCA7-F401-CF07-62BB-BBAA8B33C80B}"/>
              </a:ext>
            </a:extLst>
          </p:cNvPr>
          <p:cNvSpPr>
            <a:spLocks noGrp="1"/>
          </p:cNvSpPr>
          <p:nvPr>
            <p:ph idx="1"/>
          </p:nvPr>
        </p:nvSpPr>
        <p:spPr/>
        <p:txBody>
          <a:bodyPr/>
          <a:lstStyle/>
          <a:p>
            <a:pPr marL="0" indent="304800" algn="l"/>
            <a:r>
              <a:rPr lang="zh-CN" altLang="en-US" dirty="0"/>
              <a:t> 项目验收</a:t>
            </a:r>
            <a:r>
              <a:rPr lang="zh-CN" altLang="en-US" dirty="0">
                <a:solidFill>
                  <a:srgbClr val="000000"/>
                </a:solidFill>
                <a:cs typeface="宋体" charset="0"/>
                <a:sym typeface="+mn-ea"/>
              </a:rPr>
              <a:t>这部分主要是人力成本和场地成本：</a:t>
            </a:r>
            <a:endParaRPr lang="en-US" altLang="zh-CN" dirty="0">
              <a:solidFill>
                <a:srgbClr val="000000"/>
              </a:solidFill>
              <a:cs typeface="宋体" charset="0"/>
              <a:sym typeface="+mn-ea"/>
            </a:endParaRPr>
          </a:p>
          <a:p>
            <a:pPr marL="800100" lvl="1" indent="-342900">
              <a:buFont typeface="+mj-lt"/>
              <a:buAutoNum type="arabicPeriod"/>
            </a:pPr>
            <a:r>
              <a:rPr lang="zh-CN" altLang="en-US" dirty="0">
                <a:solidFill>
                  <a:srgbClr val="000000"/>
                </a:solidFill>
                <a:cs typeface="宋体" charset="0"/>
                <a:sym typeface="+mn-ea"/>
              </a:rPr>
              <a:t>人力成本：</a:t>
            </a:r>
            <a:endParaRPr lang="en-US" altLang="zh-CN" dirty="0">
              <a:solidFill>
                <a:srgbClr val="000000"/>
              </a:solidFill>
              <a:cs typeface="宋体" charset="0"/>
              <a:sym typeface="+mn-ea"/>
            </a:endParaRPr>
          </a:p>
          <a:p>
            <a:pPr lvl="2">
              <a:buFont typeface="Wingdings" pitchFamily="2" charset="2"/>
              <a:buChar char="Ø"/>
            </a:pPr>
            <a:r>
              <a:rPr lang="en-US" altLang="zh-CN" dirty="0">
                <a:solidFill>
                  <a:srgbClr val="000000"/>
                </a:solidFill>
                <a:latin typeface="宋体" charset="0"/>
                <a:cs typeface="宋体" charset="0"/>
                <a:sym typeface="+mn-ea"/>
              </a:rPr>
              <a:t>2</a:t>
            </a:r>
            <a:r>
              <a:rPr lang="zh-CN" altLang="en-US" dirty="0">
                <a:solidFill>
                  <a:srgbClr val="000000"/>
                </a:solidFill>
                <a:cs typeface="宋体" charset="0"/>
                <a:sym typeface="+mn-ea"/>
              </a:rPr>
              <a:t>名专家咨询（</a:t>
            </a:r>
            <a:r>
              <a:rPr lang="en-US" altLang="zh-CN" dirty="0">
                <a:solidFill>
                  <a:srgbClr val="000000"/>
                </a:solidFill>
                <a:latin typeface="宋体" charset="0"/>
                <a:cs typeface="宋体" charset="0"/>
                <a:sym typeface="+mn-ea"/>
              </a:rPr>
              <a:t>1000/</a:t>
            </a:r>
            <a:r>
              <a:rPr lang="zh-CN" altLang="en-US" dirty="0">
                <a:solidFill>
                  <a:srgbClr val="000000"/>
                </a:solidFill>
                <a:cs typeface="宋体" charset="0"/>
                <a:sym typeface="+mn-ea"/>
              </a:rPr>
              <a:t>天）</a:t>
            </a:r>
            <a:endParaRPr lang="en-US" altLang="zh-CN" dirty="0">
              <a:solidFill>
                <a:srgbClr val="000000"/>
              </a:solidFill>
              <a:cs typeface="宋体" charset="0"/>
              <a:sym typeface="+mn-ea"/>
            </a:endParaRPr>
          </a:p>
          <a:p>
            <a:pPr lvl="2">
              <a:buFont typeface="Wingdings" pitchFamily="2" charset="2"/>
              <a:buChar char="Ø"/>
            </a:pPr>
            <a:r>
              <a:rPr lang="en-US" altLang="zh-CN" dirty="0">
                <a:solidFill>
                  <a:srgbClr val="000000"/>
                </a:solidFill>
                <a:latin typeface="宋体" charset="0"/>
                <a:cs typeface="宋体" charset="0"/>
                <a:sym typeface="+mn-ea"/>
              </a:rPr>
              <a:t>2</a:t>
            </a:r>
            <a:r>
              <a:rPr lang="zh-CN" altLang="en-US" dirty="0">
                <a:solidFill>
                  <a:srgbClr val="000000"/>
                </a:solidFill>
                <a:cs typeface="宋体" charset="0"/>
                <a:sym typeface="+mn-ea"/>
              </a:rPr>
              <a:t>名相关领导（</a:t>
            </a:r>
            <a:r>
              <a:rPr lang="en-US" altLang="zh-CN" dirty="0">
                <a:solidFill>
                  <a:srgbClr val="000000"/>
                </a:solidFill>
                <a:latin typeface="宋体" charset="0"/>
                <a:cs typeface="宋体" charset="0"/>
                <a:sym typeface="+mn-ea"/>
              </a:rPr>
              <a:t>1000/</a:t>
            </a:r>
            <a:r>
              <a:rPr lang="zh-CN" altLang="en-US" dirty="0">
                <a:solidFill>
                  <a:srgbClr val="000000"/>
                </a:solidFill>
                <a:cs typeface="宋体" charset="0"/>
                <a:sym typeface="+mn-ea"/>
              </a:rPr>
              <a:t>天）</a:t>
            </a:r>
            <a:endParaRPr lang="en-US" altLang="zh-CN" dirty="0">
              <a:solidFill>
                <a:srgbClr val="000000"/>
              </a:solidFill>
              <a:cs typeface="宋体" charset="0"/>
              <a:sym typeface="+mn-ea"/>
            </a:endParaRPr>
          </a:p>
          <a:p>
            <a:pPr lvl="2">
              <a:buFont typeface="Wingdings" pitchFamily="2" charset="2"/>
              <a:buChar char="Ø"/>
            </a:pPr>
            <a:r>
              <a:rPr lang="zh-CN" altLang="en-US" dirty="0">
                <a:solidFill>
                  <a:srgbClr val="000000"/>
                </a:solidFill>
                <a:cs typeface="宋体" charset="0"/>
                <a:sym typeface="+mn-ea"/>
              </a:rPr>
              <a:t>双方各</a:t>
            </a:r>
            <a:r>
              <a:rPr lang="en-US" altLang="zh-CN" dirty="0">
                <a:solidFill>
                  <a:srgbClr val="000000"/>
                </a:solidFill>
                <a:latin typeface="宋体" charset="0"/>
                <a:cs typeface="宋体" charset="0"/>
                <a:sym typeface="+mn-ea"/>
              </a:rPr>
              <a:t>2</a:t>
            </a:r>
            <a:r>
              <a:rPr lang="zh-CN" altLang="en-US" dirty="0">
                <a:solidFill>
                  <a:srgbClr val="000000"/>
                </a:solidFill>
                <a:cs typeface="宋体" charset="0"/>
                <a:sym typeface="+mn-ea"/>
              </a:rPr>
              <a:t>名技术人员（</a:t>
            </a:r>
            <a:r>
              <a:rPr lang="en-US" altLang="zh-CN" dirty="0">
                <a:solidFill>
                  <a:srgbClr val="000000"/>
                </a:solidFill>
                <a:latin typeface="宋体" charset="0"/>
                <a:cs typeface="宋体" charset="0"/>
                <a:sym typeface="+mn-ea"/>
              </a:rPr>
              <a:t>800/</a:t>
            </a:r>
            <a:r>
              <a:rPr lang="zh-CN" altLang="en-US" dirty="0">
                <a:solidFill>
                  <a:srgbClr val="000000"/>
                </a:solidFill>
                <a:cs typeface="宋体" charset="0"/>
                <a:sym typeface="+mn-ea"/>
              </a:rPr>
              <a:t>天）</a:t>
            </a:r>
            <a:endParaRPr lang="en-US" altLang="zh-CN" dirty="0">
              <a:solidFill>
                <a:srgbClr val="000000"/>
              </a:solidFill>
              <a:cs typeface="宋体" charset="0"/>
              <a:sym typeface="+mn-ea"/>
            </a:endParaRPr>
          </a:p>
          <a:p>
            <a:pPr lvl="2">
              <a:buFont typeface="Wingdings" pitchFamily="2" charset="2"/>
              <a:buChar char="Ø"/>
            </a:pPr>
            <a:r>
              <a:rPr lang="zh-CN" altLang="en-US" dirty="0">
                <a:solidFill>
                  <a:srgbClr val="000000"/>
                </a:solidFill>
                <a:cs typeface="宋体" charset="0"/>
                <a:sym typeface="+mn-ea"/>
              </a:rPr>
              <a:t>项目经理（</a:t>
            </a:r>
            <a:r>
              <a:rPr lang="en-US" altLang="zh-CN" dirty="0">
                <a:solidFill>
                  <a:srgbClr val="000000"/>
                </a:solidFill>
                <a:latin typeface="宋体" charset="0"/>
                <a:cs typeface="宋体" charset="0"/>
                <a:sym typeface="+mn-ea"/>
              </a:rPr>
              <a:t>800/</a:t>
            </a:r>
            <a:r>
              <a:rPr lang="zh-CN" altLang="en-US" dirty="0">
                <a:solidFill>
                  <a:srgbClr val="000000"/>
                </a:solidFill>
                <a:cs typeface="宋体" charset="0"/>
                <a:sym typeface="+mn-ea"/>
              </a:rPr>
              <a:t>天）</a:t>
            </a:r>
            <a:endParaRPr lang="en-US" altLang="zh-CN" dirty="0">
              <a:solidFill>
                <a:srgbClr val="000000"/>
              </a:solidFill>
              <a:cs typeface="宋体" charset="0"/>
              <a:sym typeface="+mn-ea"/>
            </a:endParaRPr>
          </a:p>
          <a:p>
            <a:pPr lvl="2">
              <a:buFont typeface="Wingdings" pitchFamily="2" charset="2"/>
              <a:buChar char="Ø"/>
            </a:pPr>
            <a:r>
              <a:rPr lang="zh-CN" altLang="en-US" dirty="0">
                <a:solidFill>
                  <a:srgbClr val="000000"/>
                </a:solidFill>
                <a:cs typeface="宋体" charset="0"/>
                <a:sym typeface="+mn-ea"/>
              </a:rPr>
              <a:t>均</a:t>
            </a:r>
            <a:r>
              <a:rPr lang="en-US" altLang="zh-CN" dirty="0">
                <a:solidFill>
                  <a:srgbClr val="000000"/>
                </a:solidFill>
                <a:latin typeface="宋体" charset="0"/>
                <a:cs typeface="宋体" charset="0"/>
                <a:sym typeface="+mn-ea"/>
              </a:rPr>
              <a:t>2</a:t>
            </a:r>
            <a:r>
              <a:rPr lang="zh-CN" altLang="en-US" dirty="0">
                <a:solidFill>
                  <a:srgbClr val="000000"/>
                </a:solidFill>
                <a:cs typeface="宋体" charset="0"/>
                <a:sym typeface="+mn-ea"/>
              </a:rPr>
              <a:t>天，总计</a:t>
            </a:r>
            <a:r>
              <a:rPr lang="en-US" altLang="zh-CN" b="1" dirty="0">
                <a:solidFill>
                  <a:srgbClr val="000000"/>
                </a:solidFill>
                <a:latin typeface="宋体" charset="0"/>
                <a:cs typeface="宋体" charset="0"/>
                <a:sym typeface="+mn-ea"/>
              </a:rPr>
              <a:t>16000</a:t>
            </a:r>
            <a:r>
              <a:rPr lang="zh-CN" altLang="en-US" b="1" dirty="0">
                <a:solidFill>
                  <a:srgbClr val="000000"/>
                </a:solidFill>
                <a:latin typeface="宋体" charset="0"/>
                <a:cs typeface="宋体" charset="0"/>
                <a:sym typeface="+mn-ea"/>
              </a:rPr>
              <a:t>元</a:t>
            </a:r>
            <a:endParaRPr lang="zh-CN" altLang="en-US" b="1" dirty="0">
              <a:solidFill>
                <a:srgbClr val="000000"/>
              </a:solidFill>
              <a:cs typeface="宋体" charset="0"/>
              <a:sym typeface="+mn-ea"/>
            </a:endParaRPr>
          </a:p>
          <a:p>
            <a:pPr marL="800100" lvl="1" indent="-342900">
              <a:buFont typeface="+mj-lt"/>
              <a:buAutoNum type="arabicPeriod"/>
            </a:pPr>
            <a:r>
              <a:rPr lang="zh-CN" altLang="en-US" dirty="0">
                <a:solidFill>
                  <a:srgbClr val="000000"/>
                </a:solidFill>
                <a:cs typeface="宋体" charset="0"/>
                <a:sym typeface="+mn-ea"/>
              </a:rPr>
              <a:t>场地和服务成本：</a:t>
            </a:r>
            <a:r>
              <a:rPr lang="en-US" altLang="zh-CN" b="1" dirty="0">
                <a:solidFill>
                  <a:srgbClr val="000000"/>
                </a:solidFill>
                <a:latin typeface="宋体" charset="0"/>
                <a:cs typeface="宋体" charset="0"/>
                <a:sym typeface="+mn-ea"/>
              </a:rPr>
              <a:t>10000</a:t>
            </a:r>
            <a:r>
              <a:rPr lang="zh-CN" altLang="en-US" b="1" dirty="0">
                <a:solidFill>
                  <a:srgbClr val="000000"/>
                </a:solidFill>
                <a:latin typeface="宋体" charset="0"/>
                <a:cs typeface="宋体" charset="0"/>
                <a:sym typeface="+mn-ea"/>
              </a:rPr>
              <a:t>元</a:t>
            </a:r>
            <a:endParaRPr lang="zh-CN" altLang="en-US" b="1" dirty="0">
              <a:solidFill>
                <a:srgbClr val="000000"/>
              </a:solidFill>
              <a:cs typeface="宋体" charset="0"/>
              <a:sym typeface="+mn-ea"/>
            </a:endParaRPr>
          </a:p>
          <a:p>
            <a:pPr marL="0" indent="304800"/>
            <a:r>
              <a:rPr lang="zh-CN" altLang="en-US" dirty="0">
                <a:solidFill>
                  <a:srgbClr val="000000"/>
                </a:solidFill>
                <a:cs typeface="宋体" charset="0"/>
                <a:sym typeface="+mn-ea"/>
              </a:rPr>
              <a:t>因此，项目验收成估算成本为</a:t>
            </a:r>
            <a:r>
              <a:rPr lang="en-US" altLang="zh-CN" dirty="0">
                <a:solidFill>
                  <a:srgbClr val="C00000"/>
                </a:solidFill>
                <a:cs typeface="宋体" charset="0"/>
                <a:sym typeface="+mn-ea"/>
              </a:rPr>
              <a:t>26000</a:t>
            </a:r>
            <a:r>
              <a:rPr lang="zh-CN" altLang="en-US" dirty="0">
                <a:solidFill>
                  <a:srgbClr val="C00000"/>
                </a:solidFill>
                <a:cs typeface="宋体" charset="0"/>
                <a:sym typeface="+mn-ea"/>
              </a:rPr>
              <a:t>元</a:t>
            </a:r>
            <a:endParaRPr lang="zh-CN" altLang="en-US" dirty="0">
              <a:solidFill>
                <a:srgbClr val="C00000"/>
              </a:solidFill>
            </a:endParaRPr>
          </a:p>
        </p:txBody>
      </p:sp>
      <p:sp>
        <p:nvSpPr>
          <p:cNvPr id="2" name="灯片编号占位符 1"/>
          <p:cNvSpPr>
            <a:spLocks noGrp="1"/>
          </p:cNvSpPr>
          <p:nvPr>
            <p:ph type="sldNum" sz="quarter" idx="12"/>
          </p:nvPr>
        </p:nvSpPr>
        <p:spPr/>
        <p:txBody>
          <a:bodyPr/>
          <a:lstStyle/>
          <a:p>
            <a:fld id="{EAE702AB-0FFB-4B11-B1EF-6EE568705CE1}" type="slidenum">
              <a:rPr lang="zh-CN" altLang="en-US" smtClean="0"/>
              <a:t>34</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项目验收</a:t>
            </a:r>
          </a:p>
        </p:txBody>
      </p:sp>
    </p:spTree>
    <p:custDataLst>
      <p:tags r:id="rId1"/>
    </p:custData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72C5116-EFE1-8A7E-03AF-6996583F6795}"/>
              </a:ext>
            </a:extLst>
          </p:cNvPr>
          <p:cNvSpPr>
            <a:spLocks noGrp="1"/>
          </p:cNvSpPr>
          <p:nvPr>
            <p:ph idx="1"/>
          </p:nvPr>
        </p:nvSpPr>
        <p:spPr/>
        <p:txBody>
          <a:bodyPr/>
          <a:lstStyle/>
          <a:p>
            <a:pPr>
              <a:lnSpc>
                <a:spcPct val="100000"/>
              </a:lnSpc>
            </a:pPr>
            <a:r>
              <a:rPr lang="en-US" altLang="zh-CN" dirty="0"/>
              <a:t> </a:t>
            </a:r>
            <a:r>
              <a:rPr lang="en-US" altLang="zh-CN" dirty="0" err="1"/>
              <a:t>DASBlock</a:t>
            </a:r>
            <a:r>
              <a:rPr lang="zh-CN" altLang="en-US" dirty="0"/>
              <a:t>项目基于</a:t>
            </a:r>
            <a:r>
              <a:rPr lang="en-US" altLang="zh-CN" dirty="0"/>
              <a:t>WBS</a:t>
            </a:r>
            <a:r>
              <a:rPr lang="zh-CN" altLang="en-US" dirty="0"/>
              <a:t>的自底向上成本估算中，通过对项目进行</a:t>
            </a:r>
            <a:r>
              <a:rPr lang="en-US" altLang="zh-CN" dirty="0"/>
              <a:t>WBS</a:t>
            </a:r>
            <a:r>
              <a:rPr lang="zh-CN" altLang="en-US" dirty="0"/>
              <a:t>分解确定划分为以下七部分内容：</a:t>
            </a:r>
            <a:endParaRPr lang="en-US" altLang="zh-CN" dirty="0"/>
          </a:p>
          <a:p>
            <a:pPr lvl="1">
              <a:lnSpc>
                <a:spcPct val="100000"/>
              </a:lnSpc>
            </a:pPr>
            <a:r>
              <a:rPr lang="zh-CN" altLang="en-US" dirty="0"/>
              <a:t>可行性分析、软件设计、软件开发、软件测试发布、软件运维维护、设备及办公用品采购、项目验收。</a:t>
            </a:r>
            <a:endParaRPr lang="en-US" altLang="zh-CN" dirty="0"/>
          </a:p>
          <a:p>
            <a:pPr>
              <a:lnSpc>
                <a:spcPct val="100000"/>
              </a:lnSpc>
            </a:pPr>
            <a:r>
              <a:rPr lang="zh-CN" altLang="en-US" dirty="0"/>
              <a:t>通过对各个工作包进行详细的成本估算从而确定项目整体的成本估算</a:t>
            </a:r>
          </a:p>
        </p:txBody>
      </p:sp>
      <p:sp>
        <p:nvSpPr>
          <p:cNvPr id="2" name="灯片编号占位符 1"/>
          <p:cNvSpPr>
            <a:spLocks noGrp="1"/>
          </p:cNvSpPr>
          <p:nvPr>
            <p:ph type="sldNum" sz="quarter" idx="12"/>
          </p:nvPr>
        </p:nvSpPr>
        <p:spPr/>
        <p:txBody>
          <a:bodyPr/>
          <a:lstStyle/>
          <a:p>
            <a:fld id="{EAE702AB-0FFB-4B11-B1EF-6EE568705CE1}" type="slidenum">
              <a:rPr lang="zh-CN" altLang="en-US" smtClean="0"/>
              <a:t>35</a:t>
            </a:fld>
            <a:endParaRPr lang="zh-CN" altLang="en-US"/>
          </a:p>
        </p:txBody>
      </p:sp>
      <p:sp>
        <p:nvSpPr>
          <p:cNvPr id="3" name="标题 2"/>
          <p:cNvSpPr>
            <a:spLocks noGrp="1"/>
          </p:cNvSpPr>
          <p:nvPr>
            <p:ph type="title"/>
          </p:nvPr>
        </p:nvSpPr>
        <p:spPr/>
        <p:txBody>
          <a:bodyPr>
            <a:normAutofit/>
          </a:bodyPr>
          <a:lstStyle/>
          <a:p>
            <a:r>
              <a:rPr lang="zh-CN" altLang="en-US" dirty="0"/>
              <a:t>自底向上成本估算</a:t>
            </a:r>
            <a:r>
              <a:rPr lang="en-US" altLang="zh-CN" dirty="0"/>
              <a:t>--</a:t>
            </a:r>
            <a:r>
              <a:rPr lang="zh-CN" altLang="en-US" dirty="0"/>
              <a:t>总成本</a:t>
            </a:r>
          </a:p>
        </p:txBody>
      </p:sp>
      <p:graphicFrame>
        <p:nvGraphicFramePr>
          <p:cNvPr id="4" name="表格 3"/>
          <p:cNvGraphicFramePr/>
          <p:nvPr>
            <p:custDataLst>
              <p:tags r:id="rId2"/>
            </p:custDataLst>
            <p:extLst>
              <p:ext uri="{D42A27DB-BD31-4B8C-83A1-F6EECF244321}">
                <p14:modId xmlns:p14="http://schemas.microsoft.com/office/powerpoint/2010/main" val="2960614435"/>
              </p:ext>
            </p:extLst>
          </p:nvPr>
        </p:nvGraphicFramePr>
        <p:xfrm>
          <a:off x="1787208" y="2945130"/>
          <a:ext cx="8617585" cy="3776343"/>
        </p:xfrm>
        <a:graphic>
          <a:graphicData uri="http://schemas.openxmlformats.org/drawingml/2006/table">
            <a:tbl>
              <a:tblPr firstRow="1" bandRow="1">
                <a:tableStyleId>{5C22544A-7EE6-4342-B048-85BDC9FD1C3A}</a:tableStyleId>
              </a:tblPr>
              <a:tblGrid>
                <a:gridCol w="1442085">
                  <a:extLst>
                    <a:ext uri="{9D8B030D-6E8A-4147-A177-3AD203B41FA5}">
                      <a16:colId xmlns:a16="http://schemas.microsoft.com/office/drawing/2014/main" val="20000"/>
                    </a:ext>
                  </a:extLst>
                </a:gridCol>
                <a:gridCol w="1991995">
                  <a:extLst>
                    <a:ext uri="{9D8B030D-6E8A-4147-A177-3AD203B41FA5}">
                      <a16:colId xmlns:a16="http://schemas.microsoft.com/office/drawing/2014/main" val="20001"/>
                    </a:ext>
                  </a:extLst>
                </a:gridCol>
                <a:gridCol w="1543685">
                  <a:extLst>
                    <a:ext uri="{9D8B030D-6E8A-4147-A177-3AD203B41FA5}">
                      <a16:colId xmlns:a16="http://schemas.microsoft.com/office/drawing/2014/main" val="20002"/>
                    </a:ext>
                  </a:extLst>
                </a:gridCol>
                <a:gridCol w="1725930">
                  <a:extLst>
                    <a:ext uri="{9D8B030D-6E8A-4147-A177-3AD203B41FA5}">
                      <a16:colId xmlns:a16="http://schemas.microsoft.com/office/drawing/2014/main" val="20003"/>
                    </a:ext>
                  </a:extLst>
                </a:gridCol>
                <a:gridCol w="1913890">
                  <a:extLst>
                    <a:ext uri="{9D8B030D-6E8A-4147-A177-3AD203B41FA5}">
                      <a16:colId xmlns:a16="http://schemas.microsoft.com/office/drawing/2014/main" val="20004"/>
                    </a:ext>
                  </a:extLst>
                </a:gridCol>
              </a:tblGrid>
              <a:tr h="520671">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工作包编码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工作包名称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工作包编码</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工作包名称</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1" baseline="0" dirty="0" err="1">
                          <a:solidFill>
                            <a:schemeClr val="bg1"/>
                          </a:solidFill>
                          <a:latin typeface="Times New Roman" panose="02020603050405020304" pitchFamily="18" charset="0"/>
                          <a:ea typeface="宋体" panose="02010600030101010101" pitchFamily="2" charset="-122"/>
                        </a:rPr>
                        <a:t>估算成本（元</a:t>
                      </a:r>
                      <a:r>
                        <a:rPr lang="en-US" sz="1400" b="1" baseline="0" dirty="0">
                          <a:solidFill>
                            <a:schemeClr val="bg1"/>
                          </a:solidFill>
                          <a:latin typeface="Times New Roman" panose="02020603050405020304" pitchFamily="18" charset="0"/>
                          <a:ea typeface="宋体" panose="02010600030101010101" pitchFamily="2" charset="-122"/>
                        </a:rPr>
                        <a:t>）</a:t>
                      </a:r>
                      <a:endParaRPr lang="en-US" altLang="en-US" sz="1400" b="1" baseline="0" dirty="0">
                        <a:solidFill>
                          <a:schemeClr val="bg1"/>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0"/>
                  </a:ext>
                </a:extLst>
              </a:tr>
              <a:tr h="368858">
                <a:tc rowSpan="8">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DASBlock</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rowSpan="8">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DASBlock区块链数据智能分析与平台开发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FA</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可行性分析</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30000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1"/>
                  </a:ext>
                </a:extLst>
              </a:tr>
              <a:tr h="368858">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SD</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软件设计</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104500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2"/>
                  </a:ext>
                </a:extLst>
              </a:tr>
              <a:tr h="41985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SE</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软件开发</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440000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3"/>
                  </a:ext>
                </a:extLst>
              </a:tr>
              <a:tr h="41985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dirty="0">
                          <a:solidFill>
                            <a:srgbClr val="000000"/>
                          </a:solidFill>
                          <a:latin typeface="Times New Roman" panose="02020603050405020304" pitchFamily="18" charset="0"/>
                          <a:ea typeface="宋体" panose="02010600030101010101" pitchFamily="2" charset="-122"/>
                        </a:rPr>
                        <a:t>ST</a:t>
                      </a:r>
                      <a:endParaRPr lang="en-US" altLang="en-US" sz="1400" b="0" baseline="0" dirty="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软件测试发布</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156250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4"/>
                  </a:ext>
                </a:extLst>
              </a:tr>
              <a:tr h="41985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SO&amp;M</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软件运维维护</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55000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5"/>
                  </a:ext>
                </a:extLst>
              </a:tr>
              <a:tr h="41926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DB</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设备采购</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1875000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6"/>
                  </a:ext>
                </a:extLst>
              </a:tr>
              <a:tr h="41985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项目验收</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tc>
                  <a:txBody>
                    <a:bodyPr/>
                    <a:lstStyle/>
                    <a:p>
                      <a:pPr indent="0" algn="ctr">
                        <a:buNone/>
                      </a:pPr>
                      <a:r>
                        <a:rPr lang="en-US" sz="1400" b="0" baseline="0">
                          <a:solidFill>
                            <a:srgbClr val="000000"/>
                          </a:solidFill>
                          <a:latin typeface="Times New Roman" panose="02020603050405020304" pitchFamily="18" charset="0"/>
                          <a:ea typeface="宋体" panose="02010600030101010101" pitchFamily="2" charset="-122"/>
                        </a:rPr>
                        <a:t>26000</a:t>
                      </a:r>
                      <a:endParaRPr lang="en-US" altLang="en-US" sz="1400" b="0" baseline="0">
                        <a:solidFill>
                          <a:srgbClr val="000000"/>
                        </a:solidFill>
                        <a:latin typeface="Times New Roman" panose="02020603050405020304" pitchFamily="18" charset="0"/>
                        <a:ea typeface="宋体" panose="02010600030101010101" pitchFamily="2" charset="-122"/>
                        <a:cs typeface="等线" charset="0"/>
                      </a:endParaRPr>
                    </a:p>
                  </a:txBody>
                  <a:tcPr marL="68580" marR="68580" marT="0" marB="0" anchor="ctr"/>
                </a:tc>
                <a:extLst>
                  <a:ext uri="{0D108BD9-81ED-4DB2-BD59-A6C34878D82A}">
                    <a16:rowId xmlns:a16="http://schemas.microsoft.com/office/drawing/2014/main" val="10007"/>
                  </a:ext>
                </a:extLst>
              </a:tr>
              <a:tr h="419264">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3">
                  <a:txBody>
                    <a:bodyPr/>
                    <a:lstStyle/>
                    <a:p>
                      <a:pPr indent="0" algn="ctr">
                        <a:buNone/>
                      </a:pPr>
                      <a:r>
                        <a:rPr lang="en-US" sz="1400" b="1" baseline="0" dirty="0">
                          <a:solidFill>
                            <a:srgbClr val="C00000"/>
                          </a:solidFill>
                          <a:latin typeface="Times New Roman" panose="02020603050405020304" pitchFamily="18" charset="0"/>
                          <a:ea typeface="宋体" panose="02010600030101010101" pitchFamily="2" charset="-122"/>
                        </a:rPr>
                        <a:t>2691750</a:t>
                      </a:r>
                      <a:endParaRPr lang="en-US" altLang="en-US" sz="1400" b="1" baseline="0" dirty="0">
                        <a:solidFill>
                          <a:srgbClr val="C00000"/>
                        </a:solidFill>
                        <a:latin typeface="Times New Roman" panose="02020603050405020304" pitchFamily="18" charset="0"/>
                        <a:ea typeface="宋体" panose="02010600030101010101" pitchFamily="2" charset="-122"/>
                        <a:cs typeface="等线" charset="0"/>
                      </a:endParaRPr>
                    </a:p>
                  </a:txBody>
                  <a:tcPr marL="68580" marR="68580" marT="0" marB="0" anchor="ct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DF6FD04-3BA4-6CA1-8E87-ADE442D959FB}"/>
              </a:ext>
            </a:extLst>
          </p:cNvPr>
          <p:cNvSpPr>
            <a:spLocks noGrp="1"/>
          </p:cNvSpPr>
          <p:nvPr>
            <p:ph idx="1"/>
          </p:nvPr>
        </p:nvSpPr>
        <p:spPr/>
        <p:txBody>
          <a:bodyPr/>
          <a:lstStyle/>
          <a:p>
            <a:pPr marL="571500" indent="-342900"/>
            <a:r>
              <a:rPr lang="en-US" altLang="zh-CN" b="0" dirty="0"/>
              <a:t>将上面的类比估算的400万元作为最悲观成本cP</a:t>
            </a:r>
          </a:p>
          <a:p>
            <a:pPr marL="571500" indent="-342900"/>
            <a:r>
              <a:rPr lang="en-US" altLang="zh-CN" b="0" dirty="0"/>
              <a:t>参数估算中的252</a:t>
            </a:r>
            <a:r>
              <a:rPr lang="zh-CN" altLang="en-US" b="0" dirty="0"/>
              <a:t>万元</a:t>
            </a:r>
            <a:r>
              <a:rPr lang="en-US" altLang="zh-CN" b="0" dirty="0" err="1"/>
              <a:t>作为最乐观成本cO</a:t>
            </a:r>
            <a:endParaRPr lang="en-US" altLang="zh-CN" b="0" dirty="0"/>
          </a:p>
          <a:p>
            <a:pPr marL="571500" indent="-342900"/>
            <a:r>
              <a:rPr lang="en-US" altLang="zh-CN" b="0" dirty="0"/>
              <a:t>将基于WBS的自下而上估算得到的2691750作为最可能成本cM。</a:t>
            </a:r>
          </a:p>
          <a:p>
            <a:pPr marL="571500" indent="-342900"/>
            <a:r>
              <a:rPr lang="en-US" altLang="zh-CN" b="0" dirty="0" err="1"/>
              <a:t>在贝塔分布下的三点估算计算为</a:t>
            </a:r>
            <a:r>
              <a:rPr lang="en-US" altLang="zh-CN" b="0" dirty="0"/>
              <a:t>：</a:t>
            </a:r>
          </a:p>
          <a:p>
            <a:pPr indent="0">
              <a:buNone/>
            </a:pPr>
            <a:endParaRPr lang="en-US" altLang="zh-CN" b="0" dirty="0"/>
          </a:p>
          <a:p>
            <a:pPr indent="0">
              <a:buFont typeface="Arial" panose="020B0604020202020204" pitchFamily="34" charset="0"/>
              <a:buNone/>
            </a:pPr>
            <a:r>
              <a:rPr lang="en-US" altLang="zh-CN" b="0" dirty="0" err="1"/>
              <a:t>cE</a:t>
            </a:r>
            <a:r>
              <a:rPr lang="en-US" altLang="zh-CN" b="0" dirty="0"/>
              <a:t> = (</a:t>
            </a:r>
            <a:r>
              <a:rPr lang="en-US" altLang="zh-CN" b="0" dirty="0" err="1"/>
              <a:t>cO</a:t>
            </a:r>
            <a:r>
              <a:rPr lang="en-US" altLang="zh-CN" b="0" dirty="0"/>
              <a:t> + 4cM + </a:t>
            </a:r>
            <a:r>
              <a:rPr lang="en-US" altLang="zh-CN" b="0" dirty="0" err="1"/>
              <a:t>cP</a:t>
            </a:r>
            <a:r>
              <a:rPr lang="en-US" altLang="zh-CN" b="0" dirty="0"/>
              <a:t>) / 6 = （2520000+4*2691750+4000000）/</a:t>
            </a:r>
            <a:r>
              <a:rPr lang="zh-CN" altLang="en-US" b="0" dirty="0"/>
              <a:t> </a:t>
            </a:r>
            <a:r>
              <a:rPr lang="en-US" altLang="zh-CN" b="0" dirty="0"/>
              <a:t>6</a:t>
            </a:r>
            <a:r>
              <a:rPr lang="zh-CN" altLang="en-US" b="0" dirty="0"/>
              <a:t> </a:t>
            </a:r>
            <a:r>
              <a:rPr lang="en-US" altLang="zh-CN" b="0" dirty="0"/>
              <a:t>≈</a:t>
            </a:r>
            <a:r>
              <a:rPr lang="zh-CN" altLang="en-US" b="0" dirty="0"/>
              <a:t> </a:t>
            </a:r>
            <a:r>
              <a:rPr lang="en-US" altLang="zh-CN" b="0" dirty="0">
                <a:solidFill>
                  <a:srgbClr val="C00000"/>
                </a:solidFill>
              </a:rPr>
              <a:t>288</a:t>
            </a:r>
            <a:r>
              <a:rPr lang="zh-CN" altLang="en-US" b="0" dirty="0">
                <a:solidFill>
                  <a:srgbClr val="C00000"/>
                </a:solidFill>
              </a:rPr>
              <a:t>万</a:t>
            </a:r>
            <a:r>
              <a:rPr lang="en-US" altLang="zh-CN" b="0" dirty="0" err="1">
                <a:solidFill>
                  <a:srgbClr val="C00000"/>
                </a:solidFill>
              </a:rPr>
              <a:t>元</a:t>
            </a:r>
            <a:r>
              <a:rPr lang="en-US" altLang="zh-CN" b="0" dirty="0"/>
              <a:t>。</a:t>
            </a:r>
            <a:endParaRPr lang="zh-CN" altLang="en-US" b="0" dirty="0"/>
          </a:p>
        </p:txBody>
      </p:sp>
      <p:sp>
        <p:nvSpPr>
          <p:cNvPr id="2" name="灯片编号占位符 1"/>
          <p:cNvSpPr>
            <a:spLocks noGrp="1"/>
          </p:cNvSpPr>
          <p:nvPr>
            <p:ph type="sldNum" sz="quarter" idx="12"/>
          </p:nvPr>
        </p:nvSpPr>
        <p:spPr/>
        <p:txBody>
          <a:bodyPr/>
          <a:lstStyle/>
          <a:p>
            <a:fld id="{EAE702AB-0FFB-4B11-B1EF-6EE568705CE1}" type="slidenum">
              <a:rPr lang="zh-CN" altLang="en-US" smtClean="0"/>
              <a:t>36</a:t>
            </a:fld>
            <a:endParaRPr lang="zh-CN" altLang="en-US"/>
          </a:p>
        </p:txBody>
      </p:sp>
      <p:sp>
        <p:nvSpPr>
          <p:cNvPr id="3" name="标题 2"/>
          <p:cNvSpPr>
            <a:spLocks noGrp="1"/>
          </p:cNvSpPr>
          <p:nvPr>
            <p:ph type="title"/>
          </p:nvPr>
        </p:nvSpPr>
        <p:spPr/>
        <p:txBody>
          <a:bodyPr>
            <a:normAutofit/>
          </a:bodyPr>
          <a:lstStyle/>
          <a:p>
            <a:r>
              <a:rPr lang="zh-CN" altLang="en-US" dirty="0"/>
              <a:t>三点估算</a:t>
            </a:r>
          </a:p>
        </p:txBody>
      </p:sp>
    </p:spTree>
    <p:custDataLst>
      <p:tags r:id="rId1"/>
    </p:custData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E1E75-154C-F3B5-E749-CAB80A3C2076}"/>
              </a:ext>
            </a:extLst>
          </p:cNvPr>
          <p:cNvSpPr>
            <a:spLocks noGrp="1"/>
          </p:cNvSpPr>
          <p:nvPr>
            <p:ph type="title"/>
          </p:nvPr>
        </p:nvSpPr>
        <p:spPr/>
        <p:txBody>
          <a:bodyPr/>
          <a:lstStyle/>
          <a:p>
            <a:r>
              <a:rPr kumimoji="1" lang="zh-CN" altLang="en-US" dirty="0"/>
              <a:t>制定预算</a:t>
            </a:r>
          </a:p>
        </p:txBody>
      </p:sp>
      <p:sp>
        <p:nvSpPr>
          <p:cNvPr id="3" name="文本占位符 2">
            <a:extLst>
              <a:ext uri="{FF2B5EF4-FFF2-40B4-BE49-F238E27FC236}">
                <a16:creationId xmlns:a16="http://schemas.microsoft.com/office/drawing/2014/main" id="{4EE5196A-327A-CE3D-E093-BA1C4DD8DE89}"/>
              </a:ext>
            </a:extLst>
          </p:cNvPr>
          <p:cNvSpPr>
            <a:spLocks noGrp="1"/>
          </p:cNvSpPr>
          <p:nvPr>
            <p:ph type="body" idx="1"/>
          </p:nvPr>
        </p:nvSpPr>
        <p:spPr/>
        <p:txBody>
          <a:bodyPr/>
          <a:lstStyle/>
          <a:p>
            <a:r>
              <a:rPr kumimoji="1" lang="zh-CN" altLang="en-US" dirty="0"/>
              <a:t>负责人：</a:t>
            </a:r>
          </a:p>
        </p:txBody>
      </p:sp>
      <p:sp>
        <p:nvSpPr>
          <p:cNvPr id="4" name="灯片编号占位符 3">
            <a:extLst>
              <a:ext uri="{FF2B5EF4-FFF2-40B4-BE49-F238E27FC236}">
                <a16:creationId xmlns:a16="http://schemas.microsoft.com/office/drawing/2014/main" id="{744324EA-9ECB-2EF3-9E90-08C12869F52C}"/>
              </a:ext>
            </a:extLst>
          </p:cNvPr>
          <p:cNvSpPr>
            <a:spLocks noGrp="1"/>
          </p:cNvSpPr>
          <p:nvPr>
            <p:ph type="sldNum" sz="quarter" idx="12"/>
          </p:nvPr>
        </p:nvSpPr>
        <p:spPr/>
        <p:txBody>
          <a:bodyPr/>
          <a:lstStyle/>
          <a:p>
            <a:fld id="{CC24D705-C94D-4D70-84C5-9335E040C0B8}" type="slidenum">
              <a:rPr lang="zh-CN" altLang="en-US" smtClean="0"/>
              <a:t>37</a:t>
            </a:fld>
            <a:endParaRPr lang="zh-CN" altLang="en-US"/>
          </a:p>
        </p:txBody>
      </p:sp>
    </p:spTree>
    <p:extLst>
      <p:ext uri="{BB962C8B-B14F-4D97-AF65-F5344CB8AC3E}">
        <p14:creationId xmlns:p14="http://schemas.microsoft.com/office/powerpoint/2010/main" val="68967919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3"/>
          <a:stretch>
            <a:fillRect/>
          </a:stretch>
        </p:blipFill>
        <p:spPr>
          <a:xfrm>
            <a:off x="4596130" y="3846195"/>
            <a:ext cx="7172325" cy="2875280"/>
          </a:xfrm>
          <a:prstGeom prst="rect">
            <a:avLst/>
          </a:prstGeom>
          <a:noFill/>
          <a:ln w="9525">
            <a:noFill/>
          </a:ln>
        </p:spPr>
      </p:pic>
      <p:sp>
        <p:nvSpPr>
          <p:cNvPr id="2" name="内容占位符 1"/>
          <p:cNvSpPr>
            <a:spLocks noGrp="1"/>
          </p:cNvSpPr>
          <p:nvPr>
            <p:ph idx="1"/>
          </p:nvPr>
        </p:nvSpPr>
        <p:spPr/>
        <p:txBody>
          <a:bodyPr/>
          <a:lstStyle/>
          <a:p>
            <a:r>
              <a:rPr lang="zh-CN" altLang="en-US" dirty="0"/>
              <a:t>专家判断&amp;历史信息审核</a:t>
            </a:r>
          </a:p>
          <a:p>
            <a:pPr lvl="1"/>
            <a:r>
              <a:rPr lang="zh-CN" altLang="en-US" dirty="0"/>
              <a:t>在制定预算的过程中，我们根据项目工作的需要，基于所在应用领域、知识领域、学科、行业的专业知识进行专家判断</a:t>
            </a:r>
            <a:endParaRPr lang="en-US" altLang="zh-CN" dirty="0"/>
          </a:p>
          <a:p>
            <a:pPr lvl="1"/>
            <a:r>
              <a:rPr lang="zh-CN" altLang="en-US" dirty="0"/>
              <a:t>同时，我们也从历史项目中寻找最佳实践和经验教训，分析历史项目的成本构成，识别主要的成本驱动因素和成本趋势，将过去项目的成本估算与实际支出进行比较。</a:t>
            </a:r>
            <a:endParaRPr lang="en-US" altLang="zh-CN" dirty="0"/>
          </a:p>
          <a:p>
            <a:pPr lvl="1"/>
            <a:r>
              <a:rPr lang="zh-CN" altLang="en-US" dirty="0"/>
              <a:t>识别估算的偏差和原因，找出哪些成本因素被高估或低估，从而改进当前项目的成本估算准确性。</a:t>
            </a:r>
            <a:endParaRPr lang="en-US" altLang="zh-CN" dirty="0"/>
          </a:p>
          <a:p>
            <a:pPr lvl="1"/>
            <a:r>
              <a:rPr lang="zh-CN" altLang="en-US" dirty="0"/>
              <a:t>最后得到每个活动或工作包的估算成本。比如说，运维成本的预算为6万元，这个数字是开发专家根据项目需求以及历史信息审核制定的。</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38</a:t>
            </a:fld>
            <a:endParaRPr lang="zh-CN" altLang="en-US" dirty="0"/>
          </a:p>
        </p:txBody>
      </p:sp>
      <p:sp>
        <p:nvSpPr>
          <p:cNvPr id="4" name="标题 3"/>
          <p:cNvSpPr>
            <a:spLocks noGrp="1"/>
          </p:cNvSpPr>
          <p:nvPr>
            <p:ph type="title"/>
          </p:nvPr>
        </p:nvSpPr>
        <p:spPr/>
        <p:txBody>
          <a:bodyPr/>
          <a:lstStyle/>
          <a:p>
            <a:r>
              <a:rPr lang="zh-CN" altLang="en-US" dirty="0"/>
              <a:t>制定预算</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1" descr="DASBlock---WBS      工作分解"/>
          <p:cNvPicPr>
            <a:picLocks noChangeAspect="1"/>
          </p:cNvPicPr>
          <p:nvPr>
            <p:custDataLst>
              <p:tags r:id="rId1"/>
            </p:custDataLst>
          </p:nvPr>
        </p:nvPicPr>
        <p:blipFill>
          <a:blip r:embed="rId3"/>
          <a:stretch>
            <a:fillRect/>
          </a:stretch>
        </p:blipFill>
        <p:spPr>
          <a:xfrm>
            <a:off x="1206500" y="2072640"/>
            <a:ext cx="9966325" cy="4540250"/>
          </a:xfrm>
          <a:prstGeom prst="rect">
            <a:avLst/>
          </a:prstGeom>
        </p:spPr>
      </p:pic>
      <p:sp>
        <p:nvSpPr>
          <p:cNvPr id="2" name="内容占位符 1"/>
          <p:cNvSpPr>
            <a:spLocks noGrp="1"/>
          </p:cNvSpPr>
          <p:nvPr>
            <p:ph idx="1"/>
          </p:nvPr>
        </p:nvSpPr>
        <p:spPr>
          <a:xfrm>
            <a:off x="838199" y="1122218"/>
            <a:ext cx="10735491" cy="5054745"/>
          </a:xfrm>
        </p:spPr>
        <p:txBody>
          <a:bodyPr/>
          <a:lstStyle/>
          <a:p>
            <a:r>
              <a:rPr lang="zh-CN" altLang="en-US" dirty="0"/>
              <a:t>成本汇总</a:t>
            </a:r>
          </a:p>
          <a:p>
            <a:pPr lvl="1"/>
            <a:r>
              <a:rPr lang="zh-CN" altLang="en-US" dirty="0"/>
              <a:t>先把成本估算汇总到WBS的工作包，再由工作包汇总至WBS更高层次，最后得出本项目的总成本。</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39</a:t>
            </a:fld>
            <a:endParaRPr lang="zh-CN" altLang="en-US" dirty="0"/>
          </a:p>
        </p:txBody>
      </p:sp>
      <p:sp>
        <p:nvSpPr>
          <p:cNvPr id="4" name="标题 3"/>
          <p:cNvSpPr>
            <a:spLocks noGrp="1"/>
          </p:cNvSpPr>
          <p:nvPr>
            <p:ph type="title"/>
          </p:nvPr>
        </p:nvSpPr>
        <p:spPr/>
        <p:txBody>
          <a:bodyPr/>
          <a:lstStyle/>
          <a:p>
            <a:r>
              <a:rPr lang="zh-CN" altLang="en-US" dirty="0"/>
              <a:t>制定预算</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BF44E-9360-90F9-7C15-6D50D3289BB2}"/>
              </a:ext>
            </a:extLst>
          </p:cNvPr>
          <p:cNvSpPr>
            <a:spLocks noGrp="1"/>
          </p:cNvSpPr>
          <p:nvPr>
            <p:ph type="title"/>
          </p:nvPr>
        </p:nvSpPr>
        <p:spPr/>
        <p:txBody>
          <a:bodyPr/>
          <a:lstStyle/>
          <a:p>
            <a:r>
              <a:rPr kumimoji="1" lang="en-US" altLang="zh-CN" dirty="0" err="1"/>
              <a:t>DASBlock</a:t>
            </a:r>
            <a:r>
              <a:rPr kumimoji="1" lang="en-US" altLang="zh-CN" dirty="0"/>
              <a:t>-</a:t>
            </a:r>
            <a:r>
              <a:rPr kumimoji="1" lang="zh-CN" altLang="en-US" dirty="0"/>
              <a:t>项目背景</a:t>
            </a:r>
          </a:p>
        </p:txBody>
      </p:sp>
      <p:sp>
        <p:nvSpPr>
          <p:cNvPr id="5" name="文本占位符 4">
            <a:extLst>
              <a:ext uri="{FF2B5EF4-FFF2-40B4-BE49-F238E27FC236}">
                <a16:creationId xmlns:a16="http://schemas.microsoft.com/office/drawing/2014/main" id="{64758C28-376E-5904-765D-8859B674709F}"/>
              </a:ext>
            </a:extLst>
          </p:cNvPr>
          <p:cNvSpPr>
            <a:spLocks noGrp="1"/>
          </p:cNvSpPr>
          <p:nvPr>
            <p:ph type="body" idx="1"/>
          </p:nvPr>
        </p:nvSpPr>
        <p:spPr/>
        <p:txBody>
          <a:bodyPr/>
          <a:lstStyle/>
          <a:p>
            <a:r>
              <a:rPr lang="zh-CN" altLang="en-US" dirty="0"/>
              <a:t>负责人：</a:t>
            </a:r>
          </a:p>
        </p:txBody>
      </p:sp>
      <p:sp>
        <p:nvSpPr>
          <p:cNvPr id="4" name="灯片编号占位符 3">
            <a:extLst>
              <a:ext uri="{FF2B5EF4-FFF2-40B4-BE49-F238E27FC236}">
                <a16:creationId xmlns:a16="http://schemas.microsoft.com/office/drawing/2014/main" id="{8729C9DE-6DB6-9301-6F18-D9099C50D0FF}"/>
              </a:ext>
            </a:extLst>
          </p:cNvPr>
          <p:cNvSpPr>
            <a:spLocks noGrp="1"/>
          </p:cNvSpPr>
          <p:nvPr>
            <p:ph type="sldNum" sz="quarter" idx="12"/>
          </p:nvPr>
        </p:nvSpPr>
        <p:spPr/>
        <p:txBody>
          <a:bodyPr/>
          <a:lstStyle/>
          <a:p>
            <a:fld id="{575DFE4B-AA95-443B-98D9-5AC3A37DD852}" type="slidenum">
              <a:rPr lang="zh-CN" altLang="en-US" smtClean="0"/>
              <a:t>4</a:t>
            </a:fld>
            <a:endParaRPr lang="zh-CN" altLang="en-US"/>
          </a:p>
        </p:txBody>
      </p:sp>
    </p:spTree>
    <p:extLst>
      <p:ext uri="{BB962C8B-B14F-4D97-AF65-F5344CB8AC3E}">
        <p14:creationId xmlns:p14="http://schemas.microsoft.com/office/powerpoint/2010/main" val="369128079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储备分析</a:t>
            </a:r>
          </a:p>
          <a:p>
            <a:pPr lvl="1"/>
            <a:r>
              <a:rPr lang="zh-CN" altLang="en-US" dirty="0"/>
              <a:t>在储备分析中，我们基于识别风险事件、评估风险概率与影响，通过数据分析对每个部分计算储备。</a:t>
            </a:r>
            <a:endParaRPr lang="en-US" altLang="zh-CN" dirty="0"/>
          </a:p>
          <a:p>
            <a:pPr lvl="1"/>
            <a:r>
              <a:rPr lang="zh-CN" altLang="en-US" dirty="0"/>
              <a:t>例如，在架构设计部分，由于leader都具备丰富的实战经验，并且设计架构并不是很具有风险的行为，根据过往的数据进行加权平均，给出5%的最低储备，而对于前端开发和后端开发以及后面的测试的一些部分，就会给到10%乃至15%，20%的储备量。</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40</a:t>
            </a:fld>
            <a:endParaRPr lang="zh-CN" altLang="en-US" dirty="0"/>
          </a:p>
        </p:txBody>
      </p:sp>
      <p:sp>
        <p:nvSpPr>
          <p:cNvPr id="4" name="标题 3"/>
          <p:cNvSpPr>
            <a:spLocks noGrp="1"/>
          </p:cNvSpPr>
          <p:nvPr>
            <p:ph type="title"/>
          </p:nvPr>
        </p:nvSpPr>
        <p:spPr/>
        <p:txBody>
          <a:bodyPr/>
          <a:lstStyle/>
          <a:p>
            <a:r>
              <a:rPr lang="zh-CN" altLang="en-US" dirty="0"/>
              <a:t>制定预算</a:t>
            </a:r>
          </a:p>
        </p:txBody>
      </p:sp>
      <p:pic>
        <p:nvPicPr>
          <p:cNvPr id="6" name="图片 5"/>
          <p:cNvPicPr>
            <a:picLocks noChangeAspect="1"/>
          </p:cNvPicPr>
          <p:nvPr>
            <p:custDataLst>
              <p:tags r:id="rId1"/>
            </p:custDataLst>
          </p:nvPr>
        </p:nvPicPr>
        <p:blipFill>
          <a:blip r:embed="rId3"/>
          <a:stretch>
            <a:fillRect/>
          </a:stretch>
        </p:blipFill>
        <p:spPr>
          <a:xfrm>
            <a:off x="2875915" y="3276600"/>
            <a:ext cx="7142480" cy="3369945"/>
          </a:xfrm>
          <a:prstGeom prst="rect">
            <a:avLst/>
          </a:prstGeom>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632595" y="1496543"/>
            <a:ext cx="5079014" cy="3385668"/>
          </a:xfrm>
          <a:prstGeom prst="rect">
            <a:avLst/>
          </a:prstGeom>
        </p:spPr>
      </p:pic>
      <p:sp>
        <p:nvSpPr>
          <p:cNvPr id="2" name="内容占位符 1"/>
          <p:cNvSpPr>
            <a:spLocks noGrp="1"/>
          </p:cNvSpPr>
          <p:nvPr>
            <p:ph idx="1"/>
          </p:nvPr>
        </p:nvSpPr>
        <p:spPr/>
        <p:txBody>
          <a:bodyPr/>
          <a:lstStyle/>
          <a:p>
            <a:r>
              <a:rPr lang="zh-CN" altLang="en-US" dirty="0"/>
              <a:t>资金限制平衡</a:t>
            </a:r>
          </a:p>
          <a:p>
            <a:pPr lvl="1"/>
            <a:r>
              <a:rPr lang="zh-CN" altLang="en-US" dirty="0"/>
              <a:t>通过在项目中添加强制日期来实现资金限制平衡</a:t>
            </a:r>
          </a:p>
          <a:p>
            <a:pPr lvl="1"/>
            <a:r>
              <a:rPr lang="zh-CN" altLang="en-US" dirty="0"/>
              <a:t>本项目中强制日期为截止日期后一周</a:t>
            </a:r>
          </a:p>
          <a:p>
            <a:pPr lvl="1"/>
            <a:r>
              <a:rPr lang="zh-CN" altLang="en-US" dirty="0"/>
              <a:t>需要进行持续的监控和控制，以确保项目按计划执行，时刻跟踪项目的进展，及时调整计划并解决任何潜在的延误或成本超支问题。</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41</a:t>
            </a:fld>
            <a:endParaRPr lang="zh-CN" altLang="en-US" dirty="0"/>
          </a:p>
        </p:txBody>
      </p:sp>
      <p:sp>
        <p:nvSpPr>
          <p:cNvPr id="4" name="标题 3"/>
          <p:cNvSpPr>
            <a:spLocks noGrp="1"/>
          </p:cNvSpPr>
          <p:nvPr>
            <p:ph type="title"/>
          </p:nvPr>
        </p:nvSpPr>
        <p:spPr/>
        <p:txBody>
          <a:bodyPr/>
          <a:lstStyle/>
          <a:p>
            <a:r>
              <a:rPr lang="zh-CN" altLang="en-US" dirty="0"/>
              <a:t>制定预算</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设计人工成本预算</a:t>
            </a:r>
            <a:r>
              <a:rPr lang="en-US" altLang="zh-CN" dirty="0"/>
              <a:t>  7.775</a:t>
            </a:r>
            <a:r>
              <a:rPr lang="zh-CN" altLang="en-US" dirty="0"/>
              <a:t>万元</a:t>
            </a:r>
          </a:p>
          <a:p>
            <a:r>
              <a:rPr lang="zh-CN" altLang="en-US" dirty="0"/>
              <a:t>储备成本</a:t>
            </a:r>
            <a:r>
              <a:rPr lang="en-US" altLang="zh-CN" dirty="0"/>
              <a:t> </a:t>
            </a:r>
            <a:r>
              <a:rPr lang="en-US" dirty="0"/>
              <a:t>5%</a:t>
            </a:r>
            <a:r>
              <a:rPr lang="zh-CN" altLang="en-US" dirty="0"/>
              <a:t>（风险较低）</a:t>
            </a:r>
          </a:p>
          <a:p>
            <a:pPr lvl="1"/>
            <a:endParaRPr lang="zh-CN" altLang="en-US" dirty="0"/>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42</a:t>
            </a:fld>
            <a:endParaRPr lang="zh-CN" altLang="en-US" dirty="0"/>
          </a:p>
        </p:txBody>
      </p:sp>
      <p:sp>
        <p:nvSpPr>
          <p:cNvPr id="4" name="标题 3"/>
          <p:cNvSpPr>
            <a:spLocks noGrp="1"/>
          </p:cNvSpPr>
          <p:nvPr>
            <p:ph type="title"/>
          </p:nvPr>
        </p:nvSpPr>
        <p:spPr/>
        <p:txBody>
          <a:bodyPr/>
          <a:lstStyle/>
          <a:p>
            <a:r>
              <a:rPr lang="zh-CN" altLang="en-US" dirty="0"/>
              <a:t>制定预算</a:t>
            </a:r>
          </a:p>
        </p:txBody>
      </p:sp>
      <p:pic>
        <p:nvPicPr>
          <p:cNvPr id="6" name="图片 5"/>
          <p:cNvPicPr>
            <a:picLocks noChangeAspect="1"/>
          </p:cNvPicPr>
          <p:nvPr>
            <p:custDataLst>
              <p:tags r:id="rId1"/>
            </p:custDataLst>
          </p:nvPr>
        </p:nvPicPr>
        <p:blipFill>
          <a:blip r:embed="rId4"/>
          <a:stretch>
            <a:fillRect/>
          </a:stretch>
        </p:blipFill>
        <p:spPr>
          <a:xfrm>
            <a:off x="655955" y="2402840"/>
            <a:ext cx="11145520" cy="4053205"/>
          </a:xfrm>
          <a:prstGeom prst="rect">
            <a:avLst/>
          </a:prstGeom>
        </p:spPr>
      </p:pic>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开发人工成本预算</a:t>
            </a:r>
            <a:r>
              <a:rPr lang="en-US" altLang="zh-CN" dirty="0"/>
              <a:t> 43.8</a:t>
            </a:r>
            <a:r>
              <a:rPr lang="zh-CN" altLang="en-US" dirty="0"/>
              <a:t>万元</a:t>
            </a:r>
          </a:p>
          <a:p>
            <a:r>
              <a:rPr lang="zh-CN" altLang="en-US" dirty="0">
                <a:sym typeface="+mn-ea"/>
              </a:rPr>
              <a:t>开发任务存在一定的风险，存在技术风险，需求风险以及时间风险</a:t>
            </a:r>
            <a:br>
              <a:rPr lang="en-US" altLang="zh-CN" dirty="0">
                <a:sym typeface="+mn-ea"/>
              </a:rPr>
            </a:br>
            <a:r>
              <a:rPr lang="zh-CN" altLang="en-US" dirty="0">
                <a:sym typeface="+mn-ea"/>
              </a:rPr>
              <a:t>因此，给出20%的储备成本</a:t>
            </a:r>
            <a:endParaRPr lang="zh-CN" altLang="en-US" dirty="0"/>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43</a:t>
            </a:fld>
            <a:endParaRPr lang="zh-CN" altLang="en-US" dirty="0"/>
          </a:p>
        </p:txBody>
      </p:sp>
      <p:sp>
        <p:nvSpPr>
          <p:cNvPr id="4" name="标题 3"/>
          <p:cNvSpPr>
            <a:spLocks noGrp="1"/>
          </p:cNvSpPr>
          <p:nvPr>
            <p:ph type="title"/>
          </p:nvPr>
        </p:nvSpPr>
        <p:spPr/>
        <p:txBody>
          <a:bodyPr/>
          <a:lstStyle/>
          <a:p>
            <a:r>
              <a:rPr lang="zh-CN" altLang="en-US" dirty="0"/>
              <a:t>制定预算</a:t>
            </a:r>
          </a:p>
        </p:txBody>
      </p:sp>
      <p:pic>
        <p:nvPicPr>
          <p:cNvPr id="7" name="图片 6"/>
          <p:cNvPicPr>
            <a:picLocks noChangeAspect="1"/>
          </p:cNvPicPr>
          <p:nvPr>
            <p:custDataLst>
              <p:tags r:id="rId1"/>
            </p:custDataLst>
          </p:nvPr>
        </p:nvPicPr>
        <p:blipFill rotWithShape="1">
          <a:blip r:embed="rId4"/>
          <a:srcRect l="140" t="2215"/>
          <a:stretch/>
        </p:blipFill>
        <p:spPr>
          <a:xfrm>
            <a:off x="190500" y="3210560"/>
            <a:ext cx="11827510" cy="2859405"/>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测试部署人工成本预算</a:t>
            </a:r>
            <a:r>
              <a:rPr lang="en-US" altLang="zh-CN" dirty="0"/>
              <a:t> 5.55</a:t>
            </a:r>
            <a:r>
              <a:rPr lang="zh-CN" altLang="en-US" dirty="0"/>
              <a:t>万元</a:t>
            </a:r>
          </a:p>
          <a:p>
            <a:r>
              <a:rPr lang="zh-CN" altLang="en-US" dirty="0"/>
              <a:t>测试中可能遇到测试用例生成困难，测试出的问题难以解决等情况，存在一定的风险</a:t>
            </a:r>
            <a:br>
              <a:rPr lang="en-US" altLang="zh-CN" dirty="0"/>
            </a:br>
            <a:r>
              <a:rPr lang="zh-CN" altLang="en-US" dirty="0">
                <a:sym typeface="+mn-ea"/>
              </a:rPr>
              <a:t>因此，给出20%的储备成本</a:t>
            </a:r>
            <a:endParaRPr lang="zh-CN" altLang="en-US" dirty="0"/>
          </a:p>
          <a:p>
            <a:endParaRPr lang="en-US" altLang="zh-CN" dirty="0"/>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44</a:t>
            </a:fld>
            <a:endParaRPr lang="zh-CN" altLang="en-US" dirty="0"/>
          </a:p>
        </p:txBody>
      </p:sp>
      <p:sp>
        <p:nvSpPr>
          <p:cNvPr id="4" name="标题 3"/>
          <p:cNvSpPr>
            <a:spLocks noGrp="1"/>
          </p:cNvSpPr>
          <p:nvPr>
            <p:ph type="title"/>
          </p:nvPr>
        </p:nvSpPr>
        <p:spPr/>
        <p:txBody>
          <a:bodyPr/>
          <a:lstStyle/>
          <a:p>
            <a:r>
              <a:rPr lang="zh-CN" altLang="en-US" dirty="0"/>
              <a:t>制定预算</a:t>
            </a:r>
          </a:p>
        </p:txBody>
      </p:sp>
      <p:pic>
        <p:nvPicPr>
          <p:cNvPr id="8" name="图片 7"/>
          <p:cNvPicPr>
            <a:picLocks noChangeAspect="1"/>
          </p:cNvPicPr>
          <p:nvPr>
            <p:custDataLst>
              <p:tags r:id="rId1"/>
            </p:custDataLst>
          </p:nvPr>
        </p:nvPicPr>
        <p:blipFill>
          <a:blip r:embed="rId4"/>
          <a:srcRect l="10119" t="2340"/>
          <a:stretch>
            <a:fillRect/>
          </a:stretch>
        </p:blipFill>
        <p:spPr>
          <a:xfrm>
            <a:off x="377190" y="3205480"/>
            <a:ext cx="11551285" cy="2583815"/>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运维人工成本预算</a:t>
            </a:r>
            <a:r>
              <a:rPr lang="en-US" altLang="zh-CN"/>
              <a:t> 6</a:t>
            </a:r>
            <a:r>
              <a:rPr lang="zh-CN" altLang="en-US"/>
              <a:t>万元</a:t>
            </a:r>
          </a:p>
          <a:p>
            <a:r>
              <a:rPr lang="zh-CN" altLang="en-US"/>
              <a:t>存在一定的风险，给出</a:t>
            </a:r>
            <a:r>
              <a:rPr lang="en-US" altLang="zh-CN"/>
              <a:t>10%</a:t>
            </a:r>
            <a:r>
              <a:rPr lang="zh-CN" altLang="en-US"/>
              <a:t>的储备成本</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45</a:t>
            </a:fld>
            <a:endParaRPr lang="zh-CN" altLang="en-US" dirty="0"/>
          </a:p>
        </p:txBody>
      </p:sp>
      <p:sp>
        <p:nvSpPr>
          <p:cNvPr id="4" name="标题 3"/>
          <p:cNvSpPr>
            <a:spLocks noGrp="1"/>
          </p:cNvSpPr>
          <p:nvPr>
            <p:ph type="title"/>
          </p:nvPr>
        </p:nvSpPr>
        <p:spPr/>
        <p:txBody>
          <a:bodyPr/>
          <a:lstStyle/>
          <a:p>
            <a:r>
              <a:rPr lang="zh-CN" altLang="en-US" dirty="0"/>
              <a:t>制定预算</a:t>
            </a:r>
          </a:p>
        </p:txBody>
      </p:sp>
      <p:grpSp>
        <p:nvGrpSpPr>
          <p:cNvPr id="12" name="组合 11">
            <a:extLst>
              <a:ext uri="{FF2B5EF4-FFF2-40B4-BE49-F238E27FC236}">
                <a16:creationId xmlns:a16="http://schemas.microsoft.com/office/drawing/2014/main" id="{E0D8DA1A-9F52-5597-7002-D9D68048846F}"/>
              </a:ext>
            </a:extLst>
          </p:cNvPr>
          <p:cNvGrpSpPr/>
          <p:nvPr/>
        </p:nvGrpSpPr>
        <p:grpSpPr>
          <a:xfrm>
            <a:off x="354184" y="3160418"/>
            <a:ext cx="11483631" cy="1423685"/>
            <a:chOff x="1436370" y="4382134"/>
            <a:chExt cx="6504940" cy="806451"/>
          </a:xfrm>
        </p:grpSpPr>
        <p:pic>
          <p:nvPicPr>
            <p:cNvPr id="10" name="图片 9">
              <a:extLst>
                <a:ext uri="{FF2B5EF4-FFF2-40B4-BE49-F238E27FC236}">
                  <a16:creationId xmlns:a16="http://schemas.microsoft.com/office/drawing/2014/main" id="{EC1A974A-0F17-4428-6507-7E46AD5DA4E8}"/>
                </a:ext>
              </a:extLst>
            </p:cNvPr>
            <p:cNvPicPr>
              <a:picLocks noChangeAspect="1"/>
            </p:cNvPicPr>
            <p:nvPr/>
          </p:nvPicPr>
          <p:blipFill rotWithShape="1">
            <a:blip r:embed="rId3"/>
            <a:srcRect l="81679" t="2346" r="123" b="2346"/>
            <a:stretch/>
          </p:blipFill>
          <p:spPr>
            <a:xfrm>
              <a:off x="5722620" y="4382134"/>
              <a:ext cx="2218690" cy="806451"/>
            </a:xfrm>
            <a:prstGeom prst="rect">
              <a:avLst/>
            </a:prstGeom>
          </p:spPr>
        </p:pic>
        <p:pic>
          <p:nvPicPr>
            <p:cNvPr id="11" name="图片 10">
              <a:extLst>
                <a:ext uri="{FF2B5EF4-FFF2-40B4-BE49-F238E27FC236}">
                  <a16:creationId xmlns:a16="http://schemas.microsoft.com/office/drawing/2014/main" id="{C135BF0D-8B1C-350F-1C2F-37FE00A4F8A2}"/>
                </a:ext>
              </a:extLst>
            </p:cNvPr>
            <p:cNvPicPr>
              <a:picLocks noChangeAspect="1"/>
            </p:cNvPicPr>
            <p:nvPr/>
          </p:nvPicPr>
          <p:blipFill rotWithShape="1">
            <a:blip r:embed="rId3"/>
            <a:srcRect l="114" t="2122" r="64729" b="2570"/>
            <a:stretch/>
          </p:blipFill>
          <p:spPr>
            <a:xfrm>
              <a:off x="1436370" y="4382135"/>
              <a:ext cx="4286250" cy="806450"/>
            </a:xfrm>
            <a:prstGeom prst="rect">
              <a:avLst/>
            </a:prstGeom>
          </p:spPr>
        </p:pic>
      </p:gr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设备及办公用品成本预算</a:t>
            </a:r>
            <a:r>
              <a:rPr lang="en-US" altLang="zh-CN" dirty="0"/>
              <a:t> 163.5733</a:t>
            </a:r>
            <a:r>
              <a:rPr lang="zh-CN" altLang="en-US" dirty="0"/>
              <a:t>万元</a:t>
            </a:r>
          </a:p>
          <a:p>
            <a:r>
              <a:rPr lang="zh-CN" altLang="en-US" dirty="0">
                <a:sym typeface="+mn-ea"/>
              </a:rPr>
              <a:t>购置这些设备和用品的风险不高，但是设备一旦需要维修可能会需要大量的成本，遇到一些紧急情况成本会大大上升，给出</a:t>
            </a:r>
            <a:r>
              <a:rPr lang="en-US" altLang="zh-CN" dirty="0">
                <a:sym typeface="+mn-ea"/>
              </a:rPr>
              <a:t>25</a:t>
            </a:r>
            <a:r>
              <a:rPr lang="zh-CN" altLang="en-US" dirty="0">
                <a:sym typeface="+mn-ea"/>
              </a:rPr>
              <a:t>万元的储备成本</a:t>
            </a:r>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46</a:t>
            </a:fld>
            <a:endParaRPr lang="zh-CN" altLang="en-US" dirty="0"/>
          </a:p>
        </p:txBody>
      </p:sp>
      <p:sp>
        <p:nvSpPr>
          <p:cNvPr id="4" name="标题 3"/>
          <p:cNvSpPr>
            <a:spLocks noGrp="1"/>
          </p:cNvSpPr>
          <p:nvPr>
            <p:ph type="title"/>
          </p:nvPr>
        </p:nvSpPr>
        <p:spPr/>
        <p:txBody>
          <a:bodyPr/>
          <a:lstStyle/>
          <a:p>
            <a:r>
              <a:rPr lang="zh-CN" altLang="en-US" dirty="0"/>
              <a:t>制定预算</a:t>
            </a:r>
          </a:p>
        </p:txBody>
      </p:sp>
      <p:pic>
        <p:nvPicPr>
          <p:cNvPr id="9" name="图片 8">
            <a:extLst>
              <a:ext uri="{FF2B5EF4-FFF2-40B4-BE49-F238E27FC236}">
                <a16:creationId xmlns:a16="http://schemas.microsoft.com/office/drawing/2014/main" id="{F61926D1-FF10-CC92-1E97-4F44B927D7B0}"/>
              </a:ext>
            </a:extLst>
          </p:cNvPr>
          <p:cNvPicPr>
            <a:picLocks noChangeAspect="1"/>
          </p:cNvPicPr>
          <p:nvPr/>
        </p:nvPicPr>
        <p:blipFill>
          <a:blip r:embed="rId3"/>
          <a:stretch>
            <a:fillRect/>
          </a:stretch>
        </p:blipFill>
        <p:spPr>
          <a:xfrm>
            <a:off x="2434750" y="2656116"/>
            <a:ext cx="7322500" cy="4030634"/>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ym typeface="+mn-ea"/>
              </a:rPr>
              <a:t>将这些已经计算好的成本进行汇总，先把成本估算汇总到WBS的工作包</a:t>
            </a:r>
            <a:endParaRPr lang="zh-CN" altLang="en-US" dirty="0"/>
          </a:p>
          <a:p>
            <a:r>
              <a:rPr lang="zh-CN" altLang="en-US" dirty="0">
                <a:sym typeface="+mn-ea"/>
              </a:rPr>
              <a:t>总成本是</a:t>
            </a:r>
            <a:r>
              <a:rPr lang="en-US" altLang="zh-CN" dirty="0">
                <a:sym typeface="+mn-ea"/>
              </a:rPr>
              <a:t>238.9083</a:t>
            </a:r>
            <a:r>
              <a:rPr lang="zh-CN" altLang="en-US" dirty="0">
                <a:sym typeface="+mn-ea"/>
              </a:rPr>
              <a:t>万元，</a:t>
            </a:r>
            <a:r>
              <a:rPr lang="en-US" altLang="zh-CN" dirty="0">
                <a:sym typeface="+mn-ea"/>
              </a:rPr>
              <a:t> </a:t>
            </a:r>
            <a:r>
              <a:rPr lang="zh-CN" altLang="en-US" dirty="0">
                <a:sym typeface="+mn-ea"/>
              </a:rPr>
              <a:t>总储备成本</a:t>
            </a:r>
            <a:r>
              <a:rPr lang="en-US" altLang="zh-CN" dirty="0">
                <a:sym typeface="+mn-ea"/>
              </a:rPr>
              <a:t>35</a:t>
            </a:r>
            <a:r>
              <a:rPr lang="zh-CN" altLang="en-US" dirty="0">
                <a:sym typeface="+mn-ea"/>
              </a:rPr>
              <a:t>.87万元</a:t>
            </a:r>
            <a:endParaRPr lang="zh-CN" altLang="en-US" dirty="0"/>
          </a:p>
          <a:p>
            <a:endParaRPr lang="zh-CN" altLang="en-US" dirty="0">
              <a:sym typeface="+mn-ea"/>
            </a:endParaRPr>
          </a:p>
          <a:p>
            <a:endParaRPr lang="zh-CN" altLang="en-US" dirty="0"/>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47</a:t>
            </a:fld>
            <a:endParaRPr lang="zh-CN" altLang="en-US" dirty="0"/>
          </a:p>
        </p:txBody>
      </p:sp>
      <p:sp>
        <p:nvSpPr>
          <p:cNvPr id="4" name="标题 3"/>
          <p:cNvSpPr>
            <a:spLocks noGrp="1"/>
          </p:cNvSpPr>
          <p:nvPr>
            <p:ph type="title"/>
          </p:nvPr>
        </p:nvSpPr>
        <p:spPr/>
        <p:txBody>
          <a:bodyPr/>
          <a:lstStyle/>
          <a:p>
            <a:r>
              <a:rPr lang="zh-CN" altLang="en-US" dirty="0"/>
              <a:t>制定预算</a:t>
            </a:r>
          </a:p>
        </p:txBody>
      </p:sp>
      <p:graphicFrame>
        <p:nvGraphicFramePr>
          <p:cNvPr id="8" name="图表 7">
            <a:extLst>
              <a:ext uri="{FF2B5EF4-FFF2-40B4-BE49-F238E27FC236}">
                <a16:creationId xmlns:a16="http://schemas.microsoft.com/office/drawing/2014/main" id="{CE3DCC59-B36D-EBBA-57F6-1EB760EF6664}"/>
              </a:ext>
            </a:extLst>
          </p:cNvPr>
          <p:cNvGraphicFramePr/>
          <p:nvPr>
            <p:extLst>
              <p:ext uri="{D42A27DB-BD31-4B8C-83A1-F6EECF244321}">
                <p14:modId xmlns:p14="http://schemas.microsoft.com/office/powerpoint/2010/main" val="2833129688"/>
              </p:ext>
            </p:extLst>
          </p:nvPr>
        </p:nvGraphicFramePr>
        <p:xfrm>
          <a:off x="1998345" y="2761615"/>
          <a:ext cx="8195310" cy="363347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1637-989E-3F38-C97C-FA8A4DAC3B63}"/>
              </a:ext>
            </a:extLst>
          </p:cNvPr>
          <p:cNvSpPr>
            <a:spLocks noGrp="1"/>
          </p:cNvSpPr>
          <p:nvPr>
            <p:ph type="title"/>
          </p:nvPr>
        </p:nvSpPr>
        <p:spPr/>
        <p:txBody>
          <a:bodyPr/>
          <a:lstStyle/>
          <a:p>
            <a:r>
              <a:rPr kumimoji="1" lang="zh-CN" altLang="en-US" dirty="0"/>
              <a:t>控制成本</a:t>
            </a:r>
          </a:p>
        </p:txBody>
      </p:sp>
      <p:sp>
        <p:nvSpPr>
          <p:cNvPr id="3" name="文本占位符 2">
            <a:extLst>
              <a:ext uri="{FF2B5EF4-FFF2-40B4-BE49-F238E27FC236}">
                <a16:creationId xmlns:a16="http://schemas.microsoft.com/office/drawing/2014/main" id="{04692EC7-5BA8-120D-F551-6FEBA4C634F1}"/>
              </a:ext>
            </a:extLst>
          </p:cNvPr>
          <p:cNvSpPr>
            <a:spLocks noGrp="1"/>
          </p:cNvSpPr>
          <p:nvPr>
            <p:ph type="body" idx="1"/>
          </p:nvPr>
        </p:nvSpPr>
        <p:spPr/>
        <p:txBody>
          <a:bodyPr/>
          <a:lstStyle/>
          <a:p>
            <a:r>
              <a:rPr kumimoji="1" lang="zh-CN" altLang="en-US" dirty="0"/>
              <a:t>负责人：</a:t>
            </a:r>
          </a:p>
        </p:txBody>
      </p:sp>
      <p:sp>
        <p:nvSpPr>
          <p:cNvPr id="4" name="灯片编号占位符 3">
            <a:extLst>
              <a:ext uri="{FF2B5EF4-FFF2-40B4-BE49-F238E27FC236}">
                <a16:creationId xmlns:a16="http://schemas.microsoft.com/office/drawing/2014/main" id="{BDFC82CE-9F36-A345-00F3-82C5F692CDAC}"/>
              </a:ext>
            </a:extLst>
          </p:cNvPr>
          <p:cNvSpPr>
            <a:spLocks noGrp="1"/>
          </p:cNvSpPr>
          <p:nvPr>
            <p:ph type="sldNum" sz="quarter" idx="12"/>
          </p:nvPr>
        </p:nvSpPr>
        <p:spPr/>
        <p:txBody>
          <a:bodyPr/>
          <a:lstStyle/>
          <a:p>
            <a:fld id="{CC24D705-C94D-4D70-84C5-9335E040C0B8}" type="slidenum">
              <a:rPr lang="zh-CN" altLang="en-US" smtClean="0"/>
              <a:t>48</a:t>
            </a:fld>
            <a:endParaRPr lang="zh-CN" altLang="en-US"/>
          </a:p>
        </p:txBody>
      </p:sp>
    </p:spTree>
    <p:extLst>
      <p:ext uri="{BB962C8B-B14F-4D97-AF65-F5344CB8AC3E}">
        <p14:creationId xmlns:p14="http://schemas.microsoft.com/office/powerpoint/2010/main" val="71357640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a:p>
            <a:endParaRPr lang="zh-CN" altLang="en-US" dirty="0"/>
          </a:p>
        </p:txBody>
      </p:sp>
      <p:sp>
        <p:nvSpPr>
          <p:cNvPr id="3" name="灯片编号占位符 2"/>
          <p:cNvSpPr>
            <a:spLocks noGrp="1"/>
          </p:cNvSpPr>
          <p:nvPr>
            <p:ph type="sldNum" sz="quarter" idx="12"/>
          </p:nvPr>
        </p:nvSpPr>
        <p:spPr/>
        <p:txBody>
          <a:bodyPr/>
          <a:lstStyle/>
          <a:p>
            <a:fld id="{DF1F18C4-64A9-E845-BE72-B7990E53477B}" type="slidenum">
              <a:rPr lang="zh-CN" altLang="en-US" smtClean="0"/>
              <a:pPr/>
              <a:t>49</a:t>
            </a:fld>
            <a:endParaRPr lang="zh-CN" altLang="en-US" dirty="0"/>
          </a:p>
        </p:txBody>
      </p:sp>
      <p:sp>
        <p:nvSpPr>
          <p:cNvPr id="4" name="标题 3"/>
          <p:cNvSpPr>
            <a:spLocks noGrp="1"/>
          </p:cNvSpPr>
          <p:nvPr>
            <p:ph type="title"/>
          </p:nvPr>
        </p:nvSpPr>
        <p:spPr/>
        <p:txBody>
          <a:bodyPr/>
          <a:lstStyle/>
          <a:p>
            <a:r>
              <a:rPr lang="zh-CN" altLang="en-US" dirty="0"/>
              <a:t>控制成本</a:t>
            </a:r>
          </a:p>
        </p:txBody>
      </p:sp>
      <p:sp>
        <p:nvSpPr>
          <p:cNvPr id="6" name="内容占位符 1"/>
          <p:cNvSpPr>
            <a:spLocks noGrp="1"/>
          </p:cNvSpPr>
          <p:nvPr>
            <p:custDataLst>
              <p:tags r:id="rId1"/>
            </p:custDataLst>
          </p:nvPr>
        </p:nvSpPr>
        <p:spPr>
          <a:xfrm>
            <a:off x="965200" y="1122853"/>
            <a:ext cx="10515600" cy="50547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b="1" kern="1200" baseline="0">
                <a:solidFill>
                  <a:schemeClr val="tx1"/>
                </a:solidFill>
                <a:latin typeface="Times New Roman" panose="02020603050405020304" pitchFamily="18" charset="0"/>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b="1" kern="1200" baseline="0">
                <a:solidFill>
                  <a:schemeClr val="tx1"/>
                </a:solidFill>
                <a:latin typeface="Times New Roman" panose="02020603050405020304" pitchFamily="18" charset="0"/>
                <a:ea typeface="微软雅黑" panose="020B0503020204020204" pitchFamily="3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b="1" kern="1200" baseline="0">
                <a:solidFill>
                  <a:schemeClr val="tx1"/>
                </a:solidFill>
                <a:latin typeface="Times New Roman" panose="02020603050405020304" pitchFamily="18" charset="0"/>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b="1" kern="1200" baseline="0">
                <a:solidFill>
                  <a:schemeClr val="tx1"/>
                </a:solidFill>
                <a:latin typeface="Times New Roman" panose="02020603050405020304" pitchFamily="18" charset="0"/>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b="1" kern="1200" baseline="0">
                <a:solidFill>
                  <a:schemeClr val="tx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进度计划</a:t>
            </a:r>
          </a:p>
          <a:p>
            <a:pPr lvl="1"/>
            <a:r>
              <a:rPr lang="zh-CN" altLang="en-US" dirty="0"/>
              <a:t>项目开始时间：</a:t>
            </a:r>
            <a:r>
              <a:rPr lang="en-US" altLang="zh-CN" dirty="0"/>
              <a:t>2023</a:t>
            </a:r>
            <a:r>
              <a:rPr lang="zh-CN" altLang="en-US" dirty="0"/>
              <a:t>年</a:t>
            </a:r>
            <a:r>
              <a:rPr lang="en-US" altLang="zh-CN" dirty="0"/>
              <a:t>2</a:t>
            </a:r>
            <a:r>
              <a:rPr lang="zh-CN" altLang="en-US" dirty="0"/>
              <a:t>月</a:t>
            </a:r>
            <a:r>
              <a:rPr lang="en-US" altLang="zh-CN" dirty="0"/>
              <a:t>13</a:t>
            </a:r>
            <a:r>
              <a:rPr lang="zh-CN" altLang="en-US" dirty="0"/>
              <a:t>日</a:t>
            </a:r>
          </a:p>
          <a:p>
            <a:pPr lvl="1"/>
            <a:r>
              <a:rPr lang="zh-CN" altLang="en-US" dirty="0"/>
              <a:t>项目验收时间：</a:t>
            </a:r>
            <a:r>
              <a:rPr lang="en-US" altLang="zh-CN" dirty="0"/>
              <a:t>2023</a:t>
            </a:r>
            <a:r>
              <a:rPr lang="zh-CN" altLang="en-US" dirty="0"/>
              <a:t>年</a:t>
            </a:r>
            <a:r>
              <a:rPr lang="en-US" altLang="zh-CN" dirty="0"/>
              <a:t>5</a:t>
            </a:r>
            <a:r>
              <a:rPr lang="zh-CN" altLang="en-US" dirty="0"/>
              <a:t>月</a:t>
            </a:r>
            <a:r>
              <a:rPr lang="en-US" altLang="zh-CN" dirty="0"/>
              <a:t>22</a:t>
            </a:r>
            <a:r>
              <a:rPr lang="zh-CN" altLang="en-US" dirty="0"/>
              <a:t>日</a:t>
            </a:r>
          </a:p>
        </p:txBody>
      </p:sp>
      <p:graphicFrame>
        <p:nvGraphicFramePr>
          <p:cNvPr id="8" name="表格 7"/>
          <p:cNvGraphicFramePr/>
          <p:nvPr>
            <p:custDataLst>
              <p:tags r:id="rId2"/>
            </p:custDataLst>
          </p:nvPr>
        </p:nvGraphicFramePr>
        <p:xfrm>
          <a:off x="1515110" y="2517140"/>
          <a:ext cx="9161145" cy="359410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20000"/>
                    </a:ext>
                  </a:extLst>
                </a:gridCol>
                <a:gridCol w="1757680">
                  <a:extLst>
                    <a:ext uri="{9D8B030D-6E8A-4147-A177-3AD203B41FA5}">
                      <a16:colId xmlns:a16="http://schemas.microsoft.com/office/drawing/2014/main" val="20001"/>
                    </a:ext>
                  </a:extLst>
                </a:gridCol>
                <a:gridCol w="5939790">
                  <a:extLst>
                    <a:ext uri="{9D8B030D-6E8A-4147-A177-3AD203B41FA5}">
                      <a16:colId xmlns:a16="http://schemas.microsoft.com/office/drawing/2014/main" val="20002"/>
                    </a:ext>
                  </a:extLst>
                </a:gridCol>
              </a:tblGrid>
              <a:tr h="448310">
                <a:tc>
                  <a:txBody>
                    <a:bodyPr/>
                    <a:lstStyle/>
                    <a:p>
                      <a:pPr algn="l">
                        <a:buClrTx/>
                        <a:buSzTx/>
                        <a:buFontTx/>
                        <a:buNone/>
                      </a:pPr>
                      <a:r>
                        <a:rPr lang="zh-CN" altLang="en-US" sz="2000"/>
                        <a:t>开始时间</a:t>
                      </a:r>
                    </a:p>
                  </a:txBody>
                  <a:tcPr/>
                </a:tc>
                <a:tc>
                  <a:txBody>
                    <a:bodyPr/>
                    <a:lstStyle/>
                    <a:p>
                      <a:pPr algn="l">
                        <a:buClrTx/>
                        <a:buSzTx/>
                        <a:buFontTx/>
                        <a:buNone/>
                      </a:pPr>
                      <a:r>
                        <a:rPr lang="zh-CN" altLang="en-US" sz="2000"/>
                        <a:t>结束时间</a:t>
                      </a:r>
                    </a:p>
                  </a:txBody>
                  <a:tcPr/>
                </a:tc>
                <a:tc>
                  <a:txBody>
                    <a:bodyPr/>
                    <a:lstStyle/>
                    <a:p>
                      <a:pPr algn="l">
                        <a:buClrTx/>
                        <a:buSzTx/>
                        <a:buFontTx/>
                        <a:buNone/>
                      </a:pPr>
                      <a:r>
                        <a:rPr lang="zh-CN" altLang="en-US" sz="2000"/>
                        <a:t>工作内容</a:t>
                      </a:r>
                    </a:p>
                  </a:txBody>
                  <a:tcPr/>
                </a:tc>
                <a:extLst>
                  <a:ext uri="{0D108BD9-81ED-4DB2-BD59-A6C34878D82A}">
                    <a16:rowId xmlns:a16="http://schemas.microsoft.com/office/drawing/2014/main" val="10000"/>
                  </a:ext>
                </a:extLst>
              </a:tr>
              <a:tr h="459105">
                <a:tc>
                  <a:txBody>
                    <a:bodyPr/>
                    <a:lstStyle/>
                    <a:p>
                      <a:pPr>
                        <a:buNone/>
                      </a:pPr>
                      <a:r>
                        <a:rPr lang="en-US" altLang="zh-CN"/>
                        <a:t>2</a:t>
                      </a:r>
                      <a:r>
                        <a:rPr lang="zh-CN" altLang="en-US"/>
                        <a:t>月</a:t>
                      </a:r>
                      <a:r>
                        <a:rPr lang="en-US" altLang="zh-CN"/>
                        <a:t>13</a:t>
                      </a:r>
                      <a:r>
                        <a:rPr lang="zh-CN" altLang="en-US"/>
                        <a:t>日</a:t>
                      </a:r>
                    </a:p>
                  </a:txBody>
                  <a:tcPr/>
                </a:tc>
                <a:tc>
                  <a:txBody>
                    <a:bodyPr/>
                    <a:lstStyle/>
                    <a:p>
                      <a:pPr>
                        <a:buNone/>
                      </a:pPr>
                      <a:r>
                        <a:rPr lang="en-US"/>
                        <a:t>2</a:t>
                      </a:r>
                      <a:r>
                        <a:rPr lang="zh-CN" altLang="en-US"/>
                        <a:t>月</a:t>
                      </a:r>
                      <a:r>
                        <a:rPr lang="en-US"/>
                        <a:t>26</a:t>
                      </a:r>
                      <a:r>
                        <a:rPr lang="zh-CN" altLang="en-US"/>
                        <a:t>日</a:t>
                      </a:r>
                    </a:p>
                  </a:txBody>
                  <a:tcPr/>
                </a:tc>
                <a:tc>
                  <a:txBody>
                    <a:bodyPr/>
                    <a:lstStyle/>
                    <a:p>
                      <a:pPr>
                        <a:buNone/>
                      </a:pPr>
                      <a:r>
                        <a:rPr lang="zh-CN" altLang="en-US"/>
                        <a:t>可行性分析、采购、软件设计、数据购买及爬取</a:t>
                      </a:r>
                    </a:p>
                  </a:txBody>
                  <a:tcPr/>
                </a:tc>
                <a:extLst>
                  <a:ext uri="{0D108BD9-81ED-4DB2-BD59-A6C34878D82A}">
                    <a16:rowId xmlns:a16="http://schemas.microsoft.com/office/drawing/2014/main" val="10001"/>
                  </a:ext>
                </a:extLst>
              </a:tr>
              <a:tr h="447675">
                <a:tc>
                  <a:txBody>
                    <a:bodyPr/>
                    <a:lstStyle/>
                    <a:p>
                      <a:pPr>
                        <a:buNone/>
                      </a:pPr>
                      <a:r>
                        <a:rPr lang="en-US" altLang="zh-CN">
                          <a:solidFill>
                            <a:srgbClr val="FF0000"/>
                          </a:solidFill>
                        </a:rPr>
                        <a:t>2</a:t>
                      </a:r>
                      <a:r>
                        <a:rPr lang="zh-CN" altLang="en-US">
                          <a:solidFill>
                            <a:srgbClr val="FF0000"/>
                          </a:solidFill>
                        </a:rPr>
                        <a:t>月</a:t>
                      </a:r>
                      <a:r>
                        <a:rPr lang="en-US" altLang="zh-CN">
                          <a:solidFill>
                            <a:srgbClr val="FF0000"/>
                          </a:solidFill>
                        </a:rPr>
                        <a:t>27</a:t>
                      </a:r>
                      <a:r>
                        <a:rPr lang="zh-CN" altLang="en-US">
                          <a:solidFill>
                            <a:srgbClr val="FF0000"/>
                          </a:solidFill>
                        </a:rPr>
                        <a:t>日</a:t>
                      </a:r>
                    </a:p>
                  </a:txBody>
                  <a:tcPr/>
                </a:tc>
                <a:tc>
                  <a:txBody>
                    <a:bodyPr/>
                    <a:lstStyle/>
                    <a:p>
                      <a:pPr>
                        <a:buNone/>
                      </a:pPr>
                      <a:r>
                        <a:rPr lang="en-US" altLang="zh-CN"/>
                        <a:t>3</a:t>
                      </a:r>
                      <a:r>
                        <a:rPr lang="zh-CN" altLang="en-US"/>
                        <a:t>月</a:t>
                      </a:r>
                      <a:r>
                        <a:rPr lang="en-US" altLang="zh-CN"/>
                        <a:t>12</a:t>
                      </a:r>
                      <a:r>
                        <a:rPr lang="zh-CN" altLang="en-US"/>
                        <a:t>日</a:t>
                      </a:r>
                    </a:p>
                  </a:txBody>
                  <a:tcPr/>
                </a:tc>
                <a:tc>
                  <a:txBody>
                    <a:bodyPr/>
                    <a:lstStyle/>
                    <a:p>
                      <a:pPr>
                        <a:buNone/>
                      </a:pPr>
                      <a:r>
                        <a:rPr lang="zh-CN" altLang="en-US"/>
                        <a:t>数据爬取，前后端架构搭建</a:t>
                      </a:r>
                    </a:p>
                  </a:txBody>
                  <a:tcPr/>
                </a:tc>
                <a:extLst>
                  <a:ext uri="{0D108BD9-81ED-4DB2-BD59-A6C34878D82A}">
                    <a16:rowId xmlns:a16="http://schemas.microsoft.com/office/drawing/2014/main" val="10002"/>
                  </a:ext>
                </a:extLst>
              </a:tr>
              <a:tr h="448310">
                <a:tc>
                  <a:txBody>
                    <a:bodyPr/>
                    <a:lstStyle/>
                    <a:p>
                      <a:pPr>
                        <a:buNone/>
                      </a:pPr>
                      <a:r>
                        <a:rPr lang="en-US" altLang="zh-CN"/>
                        <a:t>3</a:t>
                      </a:r>
                      <a:r>
                        <a:rPr lang="zh-CN" altLang="en-US"/>
                        <a:t>月</a:t>
                      </a:r>
                      <a:r>
                        <a:rPr lang="en-US" altLang="zh-CN"/>
                        <a:t>13</a:t>
                      </a:r>
                      <a:r>
                        <a:rPr lang="zh-CN" altLang="en-US"/>
                        <a:t>日</a:t>
                      </a:r>
                    </a:p>
                  </a:txBody>
                  <a:tcPr/>
                </a:tc>
                <a:tc>
                  <a:txBody>
                    <a:bodyPr/>
                    <a:lstStyle/>
                    <a:p>
                      <a:pPr>
                        <a:buNone/>
                      </a:pPr>
                      <a:r>
                        <a:rPr lang="en-US" altLang="zh-CN"/>
                        <a:t>3</a:t>
                      </a:r>
                      <a:r>
                        <a:rPr lang="zh-CN" altLang="en-US"/>
                        <a:t>月</a:t>
                      </a:r>
                      <a:r>
                        <a:rPr lang="en-US" altLang="zh-CN"/>
                        <a:t>26</a:t>
                      </a:r>
                      <a:r>
                        <a:rPr lang="zh-CN" altLang="en-US"/>
                        <a:t>日</a:t>
                      </a:r>
                    </a:p>
                  </a:txBody>
                  <a:tcPr/>
                </a:tc>
                <a:tc>
                  <a:txBody>
                    <a:bodyPr/>
                    <a:lstStyle/>
                    <a:p>
                      <a:pPr>
                        <a:buNone/>
                      </a:pPr>
                      <a:r>
                        <a:rPr lang="zh-CN" altLang="en-US"/>
                        <a:t>前端数据查询界面开发、后端数据库开发</a:t>
                      </a:r>
                    </a:p>
                  </a:txBody>
                  <a:tcPr/>
                </a:tc>
                <a:extLst>
                  <a:ext uri="{0D108BD9-81ED-4DB2-BD59-A6C34878D82A}">
                    <a16:rowId xmlns:a16="http://schemas.microsoft.com/office/drawing/2014/main" val="10003"/>
                  </a:ext>
                </a:extLst>
              </a:tr>
              <a:tr h="447040">
                <a:tc>
                  <a:txBody>
                    <a:bodyPr/>
                    <a:lstStyle/>
                    <a:p>
                      <a:pPr>
                        <a:buNone/>
                      </a:pPr>
                      <a:r>
                        <a:rPr lang="en-US" altLang="zh-CN">
                          <a:solidFill>
                            <a:srgbClr val="FF0000"/>
                          </a:solidFill>
                        </a:rPr>
                        <a:t>3</a:t>
                      </a:r>
                      <a:r>
                        <a:rPr lang="zh-CN" altLang="en-US">
                          <a:solidFill>
                            <a:srgbClr val="FF0000"/>
                          </a:solidFill>
                        </a:rPr>
                        <a:t>月</a:t>
                      </a:r>
                      <a:r>
                        <a:rPr lang="en-US" altLang="zh-CN">
                          <a:solidFill>
                            <a:srgbClr val="FF0000"/>
                          </a:solidFill>
                        </a:rPr>
                        <a:t>27</a:t>
                      </a:r>
                      <a:r>
                        <a:rPr lang="zh-CN" altLang="en-US">
                          <a:solidFill>
                            <a:srgbClr val="FF0000"/>
                          </a:solidFill>
                        </a:rPr>
                        <a:t>日</a:t>
                      </a:r>
                    </a:p>
                  </a:txBody>
                  <a:tcPr/>
                </a:tc>
                <a:tc>
                  <a:txBody>
                    <a:bodyPr/>
                    <a:lstStyle/>
                    <a:p>
                      <a:pPr>
                        <a:buNone/>
                      </a:pPr>
                      <a:r>
                        <a:rPr lang="en-US" altLang="zh-CN"/>
                        <a:t>4</a:t>
                      </a:r>
                      <a:r>
                        <a:rPr lang="zh-CN" altLang="en-US"/>
                        <a:t>月</a:t>
                      </a:r>
                      <a:r>
                        <a:rPr lang="en-US" altLang="zh-CN"/>
                        <a:t>9</a:t>
                      </a:r>
                      <a:r>
                        <a:rPr lang="zh-CN" altLang="en-US"/>
                        <a:t>日</a:t>
                      </a:r>
                    </a:p>
                  </a:txBody>
                  <a:tcPr/>
                </a:tc>
                <a:tc>
                  <a:txBody>
                    <a:bodyPr/>
                    <a:lstStyle/>
                    <a:p>
                      <a:pPr>
                        <a:buNone/>
                      </a:pPr>
                      <a:r>
                        <a:rPr lang="zh-CN" altLang="en-US"/>
                        <a:t>前端数据统计界面开发、后端数据分析算法开发</a:t>
                      </a:r>
                    </a:p>
                  </a:txBody>
                  <a:tcPr/>
                </a:tc>
                <a:extLst>
                  <a:ext uri="{0D108BD9-81ED-4DB2-BD59-A6C34878D82A}">
                    <a16:rowId xmlns:a16="http://schemas.microsoft.com/office/drawing/2014/main" val="10004"/>
                  </a:ext>
                </a:extLst>
              </a:tr>
              <a:tr h="448310">
                <a:tc>
                  <a:txBody>
                    <a:bodyPr/>
                    <a:lstStyle/>
                    <a:p>
                      <a:pPr>
                        <a:buNone/>
                      </a:pPr>
                      <a:r>
                        <a:rPr lang="en-US" altLang="zh-CN"/>
                        <a:t>4</a:t>
                      </a:r>
                      <a:r>
                        <a:rPr lang="zh-CN" altLang="en-US"/>
                        <a:t>月</a:t>
                      </a:r>
                      <a:r>
                        <a:rPr lang="en-US" altLang="zh-CN"/>
                        <a:t>10</a:t>
                      </a:r>
                      <a:r>
                        <a:rPr lang="zh-CN" altLang="en-US"/>
                        <a:t>日</a:t>
                      </a:r>
                    </a:p>
                  </a:txBody>
                  <a:tcPr/>
                </a:tc>
                <a:tc>
                  <a:txBody>
                    <a:bodyPr/>
                    <a:lstStyle/>
                    <a:p>
                      <a:pPr>
                        <a:buNone/>
                      </a:pPr>
                      <a:r>
                        <a:rPr lang="en-US" altLang="zh-CN"/>
                        <a:t>4</a:t>
                      </a:r>
                      <a:r>
                        <a:rPr lang="zh-CN" altLang="en-US"/>
                        <a:t>月</a:t>
                      </a:r>
                      <a:r>
                        <a:rPr lang="en-US" altLang="zh-CN"/>
                        <a:t>23</a:t>
                      </a:r>
                      <a:r>
                        <a:rPr lang="zh-CN" altLang="en-US"/>
                        <a:t>日</a:t>
                      </a:r>
                    </a:p>
                  </a:txBody>
                  <a:tcPr/>
                </a:tc>
                <a:tc>
                  <a:txBody>
                    <a:bodyPr/>
                    <a:lstStyle/>
                    <a:p>
                      <a:pPr>
                        <a:buNone/>
                      </a:pPr>
                      <a:r>
                        <a:rPr lang="zh-CN" altLang="en-US"/>
                        <a:t>前端智能分析界面开发、后端算法优化</a:t>
                      </a:r>
                    </a:p>
                  </a:txBody>
                  <a:tcPr/>
                </a:tc>
                <a:extLst>
                  <a:ext uri="{0D108BD9-81ED-4DB2-BD59-A6C34878D82A}">
                    <a16:rowId xmlns:a16="http://schemas.microsoft.com/office/drawing/2014/main" val="10005"/>
                  </a:ext>
                </a:extLst>
              </a:tr>
              <a:tr h="447040">
                <a:tc>
                  <a:txBody>
                    <a:bodyPr/>
                    <a:lstStyle/>
                    <a:p>
                      <a:pPr>
                        <a:buNone/>
                      </a:pPr>
                      <a:r>
                        <a:rPr lang="en-US" altLang="zh-CN">
                          <a:solidFill>
                            <a:srgbClr val="FF0000"/>
                          </a:solidFill>
                        </a:rPr>
                        <a:t>4</a:t>
                      </a:r>
                      <a:r>
                        <a:rPr lang="zh-CN" altLang="en-US">
                          <a:solidFill>
                            <a:srgbClr val="FF0000"/>
                          </a:solidFill>
                        </a:rPr>
                        <a:t>月</a:t>
                      </a:r>
                      <a:r>
                        <a:rPr lang="en-US" altLang="zh-CN">
                          <a:solidFill>
                            <a:srgbClr val="FF0000"/>
                          </a:solidFill>
                        </a:rPr>
                        <a:t>24</a:t>
                      </a:r>
                      <a:r>
                        <a:rPr lang="zh-CN" altLang="en-US">
                          <a:solidFill>
                            <a:srgbClr val="FF0000"/>
                          </a:solidFill>
                        </a:rPr>
                        <a:t>日</a:t>
                      </a:r>
                    </a:p>
                  </a:txBody>
                  <a:tcPr/>
                </a:tc>
                <a:tc>
                  <a:txBody>
                    <a:bodyPr/>
                    <a:lstStyle/>
                    <a:p>
                      <a:pPr>
                        <a:buNone/>
                      </a:pPr>
                      <a:r>
                        <a:rPr lang="en-US" altLang="zh-CN"/>
                        <a:t>5</a:t>
                      </a:r>
                      <a:r>
                        <a:rPr lang="zh-CN" altLang="en-US"/>
                        <a:t>月</a:t>
                      </a:r>
                      <a:r>
                        <a:rPr lang="en-US" altLang="zh-CN"/>
                        <a:t>7</a:t>
                      </a:r>
                      <a:r>
                        <a:rPr lang="zh-CN" altLang="en-US"/>
                        <a:t>日</a:t>
                      </a:r>
                    </a:p>
                  </a:txBody>
                  <a:tcPr/>
                </a:tc>
                <a:tc>
                  <a:txBody>
                    <a:bodyPr/>
                    <a:lstStyle/>
                    <a:p>
                      <a:pPr>
                        <a:buNone/>
                      </a:pPr>
                      <a:r>
                        <a:rPr lang="zh-CN" altLang="en-US"/>
                        <a:t>系统测试、项目部署</a:t>
                      </a:r>
                    </a:p>
                  </a:txBody>
                  <a:tcPr/>
                </a:tc>
                <a:extLst>
                  <a:ext uri="{0D108BD9-81ED-4DB2-BD59-A6C34878D82A}">
                    <a16:rowId xmlns:a16="http://schemas.microsoft.com/office/drawing/2014/main" val="10006"/>
                  </a:ext>
                </a:extLst>
              </a:tr>
              <a:tr h="448310">
                <a:tc>
                  <a:txBody>
                    <a:bodyPr/>
                    <a:lstStyle/>
                    <a:p>
                      <a:pPr>
                        <a:buNone/>
                      </a:pPr>
                      <a:r>
                        <a:rPr lang="en-US" altLang="zh-CN">
                          <a:solidFill>
                            <a:srgbClr val="FF0000"/>
                          </a:solidFill>
                        </a:rPr>
                        <a:t>5</a:t>
                      </a:r>
                      <a:r>
                        <a:rPr lang="zh-CN" altLang="en-US">
                          <a:solidFill>
                            <a:srgbClr val="FF0000"/>
                          </a:solidFill>
                        </a:rPr>
                        <a:t>月</a:t>
                      </a:r>
                      <a:r>
                        <a:rPr lang="en-US" altLang="zh-CN">
                          <a:solidFill>
                            <a:srgbClr val="FF0000"/>
                          </a:solidFill>
                        </a:rPr>
                        <a:t>8</a:t>
                      </a:r>
                      <a:r>
                        <a:rPr lang="zh-CN" altLang="en-US">
                          <a:solidFill>
                            <a:srgbClr val="FF0000"/>
                          </a:solidFill>
                        </a:rPr>
                        <a:t>日</a:t>
                      </a:r>
                    </a:p>
                  </a:txBody>
                  <a:tcPr/>
                </a:tc>
                <a:tc>
                  <a:txBody>
                    <a:bodyPr/>
                    <a:lstStyle/>
                    <a:p>
                      <a:pPr>
                        <a:buNone/>
                      </a:pPr>
                      <a:r>
                        <a:rPr lang="en-US" altLang="zh-CN" dirty="0">
                          <a:solidFill>
                            <a:srgbClr val="FF0000"/>
                          </a:solidFill>
                        </a:rPr>
                        <a:t>5</a:t>
                      </a:r>
                      <a:r>
                        <a:rPr lang="zh-CN" altLang="en-US" dirty="0">
                          <a:solidFill>
                            <a:srgbClr val="FF0000"/>
                          </a:solidFill>
                        </a:rPr>
                        <a:t>月</a:t>
                      </a:r>
                      <a:r>
                        <a:rPr lang="en-US" altLang="zh-CN" dirty="0">
                          <a:solidFill>
                            <a:srgbClr val="FF0000"/>
                          </a:solidFill>
                        </a:rPr>
                        <a:t>22</a:t>
                      </a:r>
                      <a:r>
                        <a:rPr lang="zh-CN" altLang="en-US" dirty="0">
                          <a:solidFill>
                            <a:srgbClr val="FF0000"/>
                          </a:solidFill>
                        </a:rPr>
                        <a:t>日</a:t>
                      </a:r>
                    </a:p>
                  </a:txBody>
                  <a:tcPr/>
                </a:tc>
                <a:tc>
                  <a:txBody>
                    <a:bodyPr/>
                    <a:lstStyle/>
                    <a:p>
                      <a:pPr>
                        <a:buNone/>
                      </a:pPr>
                      <a:r>
                        <a:rPr lang="zh-CN" altLang="en-US" dirty="0"/>
                        <a:t>系统运维，项目交付</a:t>
                      </a:r>
                    </a:p>
                  </a:txBody>
                  <a:tcPr/>
                </a:tc>
                <a:extLst>
                  <a:ext uri="{0D108BD9-81ED-4DB2-BD59-A6C34878D82A}">
                    <a16:rowId xmlns:a16="http://schemas.microsoft.com/office/drawing/2014/main" val="10007"/>
                  </a:ext>
                </a:extLst>
              </a:tr>
            </a:tbl>
          </a:graphicData>
        </a:graphic>
      </p:graphicFrame>
      <p:sp>
        <p:nvSpPr>
          <p:cNvPr id="9" name="文本框 8"/>
          <p:cNvSpPr txBox="1"/>
          <p:nvPr/>
        </p:nvSpPr>
        <p:spPr>
          <a:xfrm>
            <a:off x="1520825" y="6182995"/>
            <a:ext cx="2533650" cy="337185"/>
          </a:xfrm>
          <a:prstGeom prst="rect">
            <a:avLst/>
          </a:prstGeom>
          <a:noFill/>
        </p:spPr>
        <p:txBody>
          <a:bodyPr wrap="none" rtlCol="0">
            <a:spAutoFit/>
          </a:bodyPr>
          <a:lstStyle/>
          <a:p>
            <a:pPr algn="l"/>
            <a:r>
              <a:rPr kumimoji="1" lang="en-US" altLang="zh-CN" sz="1600" b="1" dirty="0">
                <a:solidFill>
                  <a:srgbClr val="FF0000"/>
                </a:solidFill>
                <a:latin typeface="Times New Roman" panose="02020603050405020304" pitchFamily="18" charset="0"/>
                <a:ea typeface="宋体" panose="02010600030101010101" pitchFamily="2" charset="-122"/>
              </a:rPr>
              <a:t>*</a:t>
            </a:r>
            <a:r>
              <a:rPr kumimoji="1" lang="zh-CN" altLang="en-US" sz="1600" b="1" dirty="0">
                <a:solidFill>
                  <a:srgbClr val="FF0000"/>
                </a:solidFill>
                <a:latin typeface="Times New Roman" panose="02020603050405020304" pitchFamily="18" charset="0"/>
                <a:ea typeface="宋体" panose="02010600030101010101" pitchFamily="2" charset="-122"/>
              </a:rPr>
              <a:t>红色日期为计划审查日期</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7"/>
          <p:cNvCxnSpPr/>
          <p:nvPr>
            <p:custDataLst>
              <p:tags r:id="rId1"/>
            </p:custDataLst>
          </p:nvPr>
        </p:nvCxnSpPr>
        <p:spPr>
          <a:xfrm>
            <a:off x="520243" y="2205567"/>
            <a:ext cx="11357610" cy="0"/>
          </a:xfrm>
          <a:prstGeom prst="line">
            <a:avLst/>
          </a:prstGeom>
          <a:ln w="12700" cap="flat">
            <a:solidFill>
              <a:schemeClr val="bg1">
                <a:lumMod val="75000"/>
              </a:schemeClr>
            </a:solidFill>
            <a:prstDash val="sysDash"/>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2"/>
            </p:custDataLst>
          </p:nvPr>
        </p:nvSpPr>
        <p:spPr>
          <a:xfrm>
            <a:off x="520700" y="816610"/>
            <a:ext cx="3677285" cy="1198880"/>
          </a:xfrm>
          <a:prstGeom prst="rect">
            <a:avLst/>
          </a:prstGeom>
        </p:spPr>
        <p:txBody>
          <a:bodyPr wrap="square">
            <a:spAutoFit/>
          </a:bodyPr>
          <a:lstStyle/>
          <a:p>
            <a:pPr algn="just" defTabSz="685165">
              <a:lnSpc>
                <a:spcPct val="150000"/>
              </a:lnSpc>
              <a:buClr>
                <a:srgbClr val="3B3B3B">
                  <a:lumMod val="50000"/>
                </a:srgbClr>
              </a:buClr>
            </a:pPr>
            <a:r>
              <a:rPr lang="en-US" sz="1200" b="1" dirty="0">
                <a:latin typeface="微软雅黑" panose="020B0503020204020204" charset="-122"/>
                <a:ea typeface="微软雅黑" panose="020B0503020204020204" charset="-122"/>
                <a:cs typeface="微软雅黑" panose="020B0503020204020204" charset="-122"/>
              </a:rPr>
              <a:t>2009</a:t>
            </a:r>
            <a:r>
              <a:rPr lang="zh-CN" altLang="en-US" sz="1200" b="1" dirty="0">
                <a:latin typeface="微软雅黑" panose="020B0503020204020204" charset="-122"/>
                <a:ea typeface="微软雅黑" panose="020B0503020204020204" charset="-122"/>
                <a:cs typeface="微软雅黑" panose="020B0503020204020204" charset="-122"/>
              </a:rPr>
              <a:t>年，中本聪提出比特币，是区块链</a:t>
            </a:r>
            <a:r>
              <a:rPr lang="en-US" altLang="zh-CN" sz="1200" b="1" dirty="0">
                <a:latin typeface="微软雅黑" panose="020B0503020204020204" charset="-122"/>
                <a:ea typeface="微软雅黑" panose="020B0503020204020204" charset="-122"/>
                <a:cs typeface="微软雅黑" panose="020B0503020204020204" charset="-122"/>
              </a:rPr>
              <a:t>1.0</a:t>
            </a:r>
            <a:r>
              <a:rPr lang="zh-CN" altLang="en-US" sz="1200" b="1" dirty="0">
                <a:latin typeface="微软雅黑" panose="020B0503020204020204" charset="-122"/>
                <a:ea typeface="微软雅黑" panose="020B0503020204020204" charset="-122"/>
                <a:cs typeface="微软雅黑" panose="020B0503020204020204" charset="-122"/>
              </a:rPr>
              <a:t>的代表。</a:t>
            </a:r>
          </a:p>
          <a:p>
            <a:pPr algn="just" defTabSz="685165">
              <a:lnSpc>
                <a:spcPct val="150000"/>
              </a:lnSpc>
              <a:buClr>
                <a:srgbClr val="3B3B3B">
                  <a:lumMod val="50000"/>
                </a:srgbClr>
              </a:buClr>
            </a:pPr>
            <a:r>
              <a:rPr lang="zh-CN" altLang="en-US" sz="1200" dirty="0">
                <a:latin typeface="Times New Roman" panose="02020603050405020304" charset="0"/>
                <a:ea typeface="微软雅黑" panose="020B0503020204020204" charset="-122"/>
                <a:cs typeface="Times New Roman" panose="02020603050405020304" charset="0"/>
                <a:sym typeface="+mn-ea"/>
              </a:rPr>
              <a:t>拥有支付、流通等货币的职能。主要提供去中心化的记账、交易支付等服务，目标是实现去中心化的货币系统。</a:t>
            </a:r>
            <a:endParaRPr lang="zh-CN" altLang="en-US" sz="1200" b="1" dirty="0">
              <a:latin typeface="Times New Roman" panose="02020603050405020304" charset="0"/>
              <a:ea typeface="微软雅黑" panose="020B0503020204020204" charset="-122"/>
              <a:cs typeface="Times New Roman" panose="02020603050405020304" charset="0"/>
              <a:sym typeface="+mn-ea"/>
            </a:endParaRPr>
          </a:p>
        </p:txBody>
      </p:sp>
      <p:grpSp>
        <p:nvGrpSpPr>
          <p:cNvPr id="24" name="组合 23"/>
          <p:cNvGrpSpPr/>
          <p:nvPr/>
        </p:nvGrpSpPr>
        <p:grpSpPr>
          <a:xfrm>
            <a:off x="2281238" y="1743710"/>
            <a:ext cx="156210" cy="539750"/>
            <a:chOff x="5177" y="2746"/>
            <a:chExt cx="246" cy="850"/>
          </a:xfrm>
        </p:grpSpPr>
        <p:cxnSp>
          <p:nvCxnSpPr>
            <p:cNvPr id="15" name="直接连接符 14"/>
            <p:cNvCxnSpPr/>
            <p:nvPr>
              <p:custDataLst>
                <p:tags r:id="rId26"/>
              </p:custDataLst>
            </p:nvPr>
          </p:nvCxnSpPr>
          <p:spPr>
            <a:xfrm flipH="1">
              <a:off x="5298" y="2746"/>
              <a:ext cx="5" cy="772"/>
            </a:xfrm>
            <a:prstGeom prst="line">
              <a:avLst/>
            </a:prstGeom>
            <a:ln w="15875" cmpd="sng">
              <a:solidFill>
                <a:srgbClr val="AFABAB"/>
              </a:solidFill>
              <a:prstDash val="sysDot"/>
            </a:ln>
          </p:spPr>
          <p:style>
            <a:lnRef idx="1">
              <a:schemeClr val="accent1"/>
            </a:lnRef>
            <a:fillRef idx="0">
              <a:schemeClr val="accent1"/>
            </a:fillRef>
            <a:effectRef idx="0">
              <a:schemeClr val="accent1"/>
            </a:effectRef>
            <a:fontRef idx="minor">
              <a:schemeClr val="tx1"/>
            </a:fontRef>
          </p:style>
        </p:cxnSp>
        <p:sp>
          <p:nvSpPr>
            <p:cNvPr id="6" name="Oval 16"/>
            <p:cNvSpPr/>
            <p:nvPr>
              <p:custDataLst>
                <p:tags r:id="rId27"/>
              </p:custDataLst>
            </p:nvPr>
          </p:nvSpPr>
          <p:spPr bwMode="auto">
            <a:xfrm>
              <a:off x="5177" y="3350"/>
              <a:ext cx="246" cy="246"/>
            </a:xfrm>
            <a:prstGeom prst="ellipse">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prstClr val="white"/>
                </a:solidFill>
                <a:latin typeface="微软雅黑" panose="020B0503020204020204" charset="-122"/>
                <a:ea typeface="微软雅黑" panose="020B0503020204020204" charset="-122"/>
                <a:cs typeface="FZYLHJW" charset="-122"/>
              </a:endParaRPr>
            </a:p>
          </p:txBody>
        </p:sp>
      </p:grpSp>
      <p:sp>
        <p:nvSpPr>
          <p:cNvPr id="16" name="矩形 15"/>
          <p:cNvSpPr/>
          <p:nvPr>
            <p:custDataLst>
              <p:tags r:id="rId3"/>
            </p:custDataLst>
          </p:nvPr>
        </p:nvSpPr>
        <p:spPr>
          <a:xfrm>
            <a:off x="7590790" y="816610"/>
            <a:ext cx="4286885" cy="1198880"/>
          </a:xfrm>
          <a:prstGeom prst="rect">
            <a:avLst/>
          </a:prstGeom>
        </p:spPr>
        <p:txBody>
          <a:bodyPr wrap="square">
            <a:spAutoFit/>
          </a:bodyPr>
          <a:lstStyle/>
          <a:p>
            <a:pPr algn="just" defTabSz="685165">
              <a:lnSpc>
                <a:spcPct val="150000"/>
              </a:lnSpc>
              <a:buClr>
                <a:srgbClr val="3B3B3B">
                  <a:lumMod val="50000"/>
                </a:srgbClr>
              </a:buClr>
            </a:pPr>
            <a:r>
              <a:rPr lang="en-US" sz="1200" b="1" dirty="0">
                <a:solidFill>
                  <a:schemeClr val="tx1"/>
                </a:solidFill>
                <a:latin typeface="微软雅黑" panose="020B0503020204020204" charset="-122"/>
                <a:ea typeface="微软雅黑" panose="020B0503020204020204" charset="-122"/>
                <a:cs typeface="微软雅黑" panose="020B0503020204020204" charset="-122"/>
              </a:rPr>
              <a:t>2016</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年，出现多链融合的概念，被认为是区块链</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3.0</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的形态</a:t>
            </a:r>
            <a:r>
              <a:rPr lang="zh-CN" sz="1200" b="1" dirty="0">
                <a:solidFill>
                  <a:schemeClr val="tx1"/>
                </a:solidFill>
                <a:latin typeface="微软雅黑" panose="020B0503020204020204" charset="-122"/>
                <a:ea typeface="微软雅黑" panose="020B0503020204020204" charset="-122"/>
                <a:cs typeface="微软雅黑" panose="020B0503020204020204" charset="-122"/>
              </a:rPr>
              <a:t>。</a:t>
            </a:r>
            <a:r>
              <a:rPr sz="1200" dirty="0">
                <a:solidFill>
                  <a:schemeClr val="tx1"/>
                </a:solidFill>
                <a:latin typeface="微软雅黑" panose="020B0503020204020204" charset="-122"/>
                <a:ea typeface="微软雅黑" panose="020B0503020204020204" charset="-122"/>
                <a:cs typeface="微软雅黑" panose="020B0503020204020204" charset="-122"/>
              </a:rPr>
              <a:t>区块链3.0被称为互联网技术之后的新一代技术创新</a:t>
            </a:r>
            <a:r>
              <a:rPr lang="zh-CN" sz="1200" dirty="0">
                <a:solidFill>
                  <a:schemeClr val="tx1"/>
                </a:solidFill>
                <a:latin typeface="微软雅黑" panose="020B0503020204020204" charset="-122"/>
                <a:ea typeface="微软雅黑" panose="020B0503020204020204" charset="-122"/>
                <a:cs typeface="微软雅黑" panose="020B0503020204020204" charset="-122"/>
              </a:rPr>
              <a:t>，包括去中心化存储、跨链通信和去中心化计算等关键技术</a:t>
            </a:r>
            <a:r>
              <a:rPr sz="1200" dirty="0">
                <a:solidFill>
                  <a:schemeClr val="tx1"/>
                </a:solidFill>
                <a:latin typeface="微软雅黑" panose="020B0503020204020204" charset="-122"/>
                <a:ea typeface="微软雅黑" panose="020B0503020204020204" charset="-122"/>
                <a:cs typeface="微软雅黑" panose="020B0503020204020204" charset="-122"/>
              </a:rPr>
              <a:t>，足以推动更大的产业改革。</a:t>
            </a:r>
          </a:p>
        </p:txBody>
      </p:sp>
      <p:grpSp>
        <p:nvGrpSpPr>
          <p:cNvPr id="31" name="组合 30"/>
          <p:cNvGrpSpPr/>
          <p:nvPr/>
        </p:nvGrpSpPr>
        <p:grpSpPr>
          <a:xfrm>
            <a:off x="9656128" y="1953260"/>
            <a:ext cx="156210" cy="322580"/>
            <a:chOff x="5177" y="3088"/>
            <a:chExt cx="246" cy="508"/>
          </a:xfrm>
        </p:grpSpPr>
        <p:cxnSp>
          <p:nvCxnSpPr>
            <p:cNvPr id="32" name="直接连接符 31"/>
            <p:cNvCxnSpPr/>
            <p:nvPr>
              <p:custDataLst>
                <p:tags r:id="rId24"/>
              </p:custDataLst>
            </p:nvPr>
          </p:nvCxnSpPr>
          <p:spPr>
            <a:xfrm flipH="1">
              <a:off x="5298" y="3088"/>
              <a:ext cx="2" cy="430"/>
            </a:xfrm>
            <a:prstGeom prst="line">
              <a:avLst/>
            </a:prstGeom>
            <a:ln w="15875" cmpd="sng">
              <a:solidFill>
                <a:srgbClr val="AFABAB"/>
              </a:solidFill>
              <a:prstDash val="sysDot"/>
            </a:ln>
          </p:spPr>
          <p:style>
            <a:lnRef idx="1">
              <a:schemeClr val="accent1"/>
            </a:lnRef>
            <a:fillRef idx="0">
              <a:schemeClr val="accent1"/>
            </a:fillRef>
            <a:effectRef idx="0">
              <a:schemeClr val="accent1"/>
            </a:effectRef>
            <a:fontRef idx="minor">
              <a:schemeClr val="tx1"/>
            </a:fontRef>
          </p:style>
        </p:cxnSp>
        <p:sp>
          <p:nvSpPr>
            <p:cNvPr id="33" name="Oval 16"/>
            <p:cNvSpPr/>
            <p:nvPr>
              <p:custDataLst>
                <p:tags r:id="rId25"/>
              </p:custDataLst>
            </p:nvPr>
          </p:nvSpPr>
          <p:spPr bwMode="auto">
            <a:xfrm>
              <a:off x="5177" y="3350"/>
              <a:ext cx="246" cy="246"/>
            </a:xfrm>
            <a:prstGeom prst="ellipse">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prstClr val="white"/>
                </a:solidFill>
                <a:latin typeface="微软雅黑" panose="020B0503020204020204" charset="-122"/>
                <a:ea typeface="微软雅黑" panose="020B0503020204020204" charset="-122"/>
                <a:cs typeface="FZYLHJW" charset="-122"/>
              </a:endParaRPr>
            </a:p>
          </p:txBody>
        </p:sp>
      </p:grpSp>
      <p:grpSp>
        <p:nvGrpSpPr>
          <p:cNvPr id="35" name="组合 34"/>
          <p:cNvGrpSpPr/>
          <p:nvPr/>
        </p:nvGrpSpPr>
        <p:grpSpPr>
          <a:xfrm>
            <a:off x="6559233" y="2127250"/>
            <a:ext cx="156210" cy="351155"/>
            <a:chOff x="2158" y="3350"/>
            <a:chExt cx="246" cy="553"/>
          </a:xfrm>
        </p:grpSpPr>
        <p:cxnSp>
          <p:nvCxnSpPr>
            <p:cNvPr id="36" name="直接连接符 35"/>
            <p:cNvCxnSpPr/>
            <p:nvPr>
              <p:custDataLst>
                <p:tags r:id="rId22"/>
              </p:custDataLst>
            </p:nvPr>
          </p:nvCxnSpPr>
          <p:spPr>
            <a:xfrm flipH="1">
              <a:off x="2279" y="3473"/>
              <a:ext cx="2" cy="430"/>
            </a:xfrm>
            <a:prstGeom prst="line">
              <a:avLst/>
            </a:prstGeom>
            <a:ln w="15875" cmpd="sng">
              <a:solidFill>
                <a:srgbClr val="AFABAB"/>
              </a:solidFill>
              <a:prstDash val="sysDot"/>
            </a:ln>
          </p:spPr>
          <p:style>
            <a:lnRef idx="1">
              <a:schemeClr val="accent1"/>
            </a:lnRef>
            <a:fillRef idx="0">
              <a:schemeClr val="accent1"/>
            </a:fillRef>
            <a:effectRef idx="0">
              <a:schemeClr val="accent1"/>
            </a:effectRef>
            <a:fontRef idx="minor">
              <a:schemeClr val="tx1"/>
            </a:fontRef>
          </p:style>
        </p:cxnSp>
        <p:sp>
          <p:nvSpPr>
            <p:cNvPr id="7" name="Oval 16"/>
            <p:cNvSpPr/>
            <p:nvPr>
              <p:custDataLst>
                <p:tags r:id="rId23"/>
              </p:custDataLst>
            </p:nvPr>
          </p:nvSpPr>
          <p:spPr bwMode="auto">
            <a:xfrm>
              <a:off x="2158" y="3350"/>
              <a:ext cx="246" cy="246"/>
            </a:xfrm>
            <a:prstGeom prst="ellipse">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prstClr val="white"/>
                </a:solidFill>
                <a:latin typeface="微软雅黑" panose="020B0503020204020204" charset="-122"/>
                <a:ea typeface="微软雅黑" panose="020B0503020204020204" charset="-122"/>
                <a:cs typeface="FZYLHJW" charset="-122"/>
              </a:endParaRPr>
            </a:p>
          </p:txBody>
        </p:sp>
      </p:grpSp>
      <p:sp>
        <p:nvSpPr>
          <p:cNvPr id="8" name="矩形 7"/>
          <p:cNvSpPr/>
          <p:nvPr>
            <p:custDataLst>
              <p:tags r:id="rId4"/>
            </p:custDataLst>
          </p:nvPr>
        </p:nvSpPr>
        <p:spPr>
          <a:xfrm>
            <a:off x="4498975" y="2423795"/>
            <a:ext cx="4468044" cy="1198880"/>
          </a:xfrm>
          <a:prstGeom prst="rect">
            <a:avLst/>
          </a:prstGeom>
        </p:spPr>
        <p:txBody>
          <a:bodyPr wrap="square">
            <a:spAutoFit/>
          </a:bodyPr>
          <a:lstStyle/>
          <a:p>
            <a:pPr algn="just" defTabSz="685165">
              <a:lnSpc>
                <a:spcPct val="150000"/>
              </a:lnSpc>
              <a:buClr>
                <a:srgbClr val="3B3B3B">
                  <a:lumMod val="50000"/>
                </a:srgbClr>
              </a:buClr>
            </a:pP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2013</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年，</a:t>
            </a:r>
            <a:r>
              <a:rPr sz="1200" b="1" dirty="0">
                <a:solidFill>
                  <a:schemeClr val="tx1"/>
                </a:solidFill>
                <a:latin typeface="微软雅黑" panose="020B0503020204020204" charset="-122"/>
                <a:ea typeface="微软雅黑" panose="020B0503020204020204" charset="-122"/>
                <a:cs typeface="微软雅黑" panose="020B0503020204020204" charset="-122"/>
              </a:rPr>
              <a:t>Vitalik Buterin提出以太坊</a:t>
            </a:r>
            <a:r>
              <a:rPr lang="zh-CN" sz="1200" b="1" dirty="0">
                <a:solidFill>
                  <a:schemeClr val="tx1"/>
                </a:solidFill>
                <a:latin typeface="微软雅黑" panose="020B0503020204020204" charset="-122"/>
                <a:ea typeface="微软雅黑" panose="020B0503020204020204" charset="-122"/>
                <a:cs typeface="微软雅黑" panose="020B0503020204020204" charset="-122"/>
              </a:rPr>
              <a:t>，是区块链</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rPr>
              <a:t>2.0</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rPr>
              <a:t>的代表</a:t>
            </a:r>
            <a:r>
              <a:rPr lang="zh-CN" sz="1200" b="1" dirty="0">
                <a:solidFill>
                  <a:schemeClr val="tx1"/>
                </a:solidFill>
                <a:latin typeface="微软雅黑" panose="020B0503020204020204" charset="-122"/>
                <a:ea typeface="微软雅黑" panose="020B0503020204020204" charset="-122"/>
                <a:cs typeface="微软雅黑" panose="020B0503020204020204" charset="-122"/>
              </a:rPr>
              <a:t>。</a:t>
            </a:r>
          </a:p>
          <a:p>
            <a:pPr algn="just" defTabSz="685165">
              <a:lnSpc>
                <a:spcPct val="150000"/>
              </a:lnSpc>
              <a:buClr>
                <a:srgbClr val="3B3B3B">
                  <a:lumMod val="50000"/>
                </a:srgbClr>
              </a:buClr>
            </a:pPr>
            <a:r>
              <a:rPr sz="1200" dirty="0">
                <a:solidFill>
                  <a:schemeClr val="tx1"/>
                </a:solidFill>
                <a:latin typeface="微软雅黑" panose="020B0503020204020204" charset="-122"/>
                <a:ea typeface="微软雅黑" panose="020B0503020204020204" charset="-122"/>
                <a:cs typeface="微软雅黑" panose="020B0503020204020204" charset="-122"/>
              </a:rPr>
              <a:t>以太坊能够支持智能合约，并为智能合约的执行提供可信的执行环境。智能合约的出现使第二代</a:t>
            </a:r>
            <a:r>
              <a:rPr lang="zh-CN" sz="1200" dirty="0">
                <a:solidFill>
                  <a:schemeClr val="tx1"/>
                </a:solidFill>
                <a:latin typeface="微软雅黑" panose="020B0503020204020204" charset="-122"/>
                <a:ea typeface="微软雅黑" panose="020B0503020204020204" charset="-122"/>
                <a:cs typeface="微软雅黑" panose="020B0503020204020204" charset="-122"/>
              </a:rPr>
              <a:t>区块链</a:t>
            </a:r>
            <a:r>
              <a:rPr sz="1200" dirty="0">
                <a:solidFill>
                  <a:schemeClr val="tx1"/>
                </a:solidFill>
                <a:latin typeface="微软雅黑" panose="020B0503020204020204" charset="-122"/>
                <a:ea typeface="微软雅黑" panose="020B0503020204020204" charset="-122"/>
                <a:cs typeface="微软雅黑" panose="020B0503020204020204" charset="-122"/>
              </a:rPr>
              <a:t>能够支持更复杂的业务逻辑，如去中心化金融（DeFi）</a:t>
            </a:r>
            <a:r>
              <a:rPr lang="zh-CN" sz="1200" dirty="0">
                <a:solidFill>
                  <a:schemeClr val="tx1"/>
                </a:solidFill>
                <a:latin typeface="微软雅黑" panose="020B0503020204020204" charset="-122"/>
                <a:ea typeface="微软雅黑" panose="020B0503020204020204" charset="-122"/>
                <a:cs typeface="微软雅黑" panose="020B0503020204020204" charset="-122"/>
              </a:rPr>
              <a:t>。</a:t>
            </a:r>
          </a:p>
        </p:txBody>
      </p:sp>
      <p:pic>
        <p:nvPicPr>
          <p:cNvPr id="17" name="图片 16" descr="校徽"/>
          <p:cNvPicPr>
            <a:picLocks noChangeAspect="1"/>
          </p:cNvPicPr>
          <p:nvPr>
            <p:custDataLst>
              <p:tags r:id="rId5"/>
            </p:custDataLst>
          </p:nvPr>
        </p:nvPicPr>
        <p:blipFill>
          <a:blip r:embed="rId30"/>
          <a:stretch>
            <a:fillRect/>
          </a:stretch>
        </p:blipFill>
        <p:spPr>
          <a:xfrm>
            <a:off x="11531600" y="6197600"/>
            <a:ext cx="660400" cy="660400"/>
          </a:xfrm>
          <a:prstGeom prst="rect">
            <a:avLst/>
          </a:prstGeom>
        </p:spPr>
      </p:pic>
      <p:grpSp>
        <p:nvGrpSpPr>
          <p:cNvPr id="18" name="组合 17"/>
          <p:cNvGrpSpPr/>
          <p:nvPr/>
        </p:nvGrpSpPr>
        <p:grpSpPr>
          <a:xfrm>
            <a:off x="478790" y="3923030"/>
            <a:ext cx="10201910" cy="2857500"/>
            <a:chOff x="1340" y="4964"/>
            <a:chExt cx="16066" cy="4500"/>
          </a:xfrm>
        </p:grpSpPr>
        <p:grpSp>
          <p:nvGrpSpPr>
            <p:cNvPr id="19" name="组合 18"/>
            <p:cNvGrpSpPr/>
            <p:nvPr/>
          </p:nvGrpSpPr>
          <p:grpSpPr>
            <a:xfrm>
              <a:off x="1340" y="5536"/>
              <a:ext cx="2818" cy="3360"/>
              <a:chOff x="662" y="3452"/>
              <a:chExt cx="2818" cy="3360"/>
            </a:xfrm>
          </p:grpSpPr>
          <p:sp>
            <p:nvSpPr>
              <p:cNvPr id="20" name="矩形 19"/>
              <p:cNvSpPr/>
              <p:nvPr>
                <p:custDataLst>
                  <p:tags r:id="rId20"/>
                </p:custDataLst>
              </p:nvPr>
            </p:nvSpPr>
            <p:spPr>
              <a:xfrm>
                <a:off x="662" y="3452"/>
                <a:ext cx="2818" cy="880"/>
              </a:xfrm>
              <a:prstGeom prst="rect">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微软雅黑" panose="020B0503020204020204" charset="-122"/>
                    <a:ea typeface="微软雅黑" panose="020B0503020204020204" charset="-122"/>
                  </a:rPr>
                  <a:t>比特币</a:t>
                </a:r>
              </a:p>
            </p:txBody>
          </p:sp>
          <p:sp>
            <p:nvSpPr>
              <p:cNvPr id="21" name="矩形 20"/>
              <p:cNvSpPr/>
              <p:nvPr>
                <p:custDataLst>
                  <p:tags r:id="rId21"/>
                </p:custDataLst>
              </p:nvPr>
            </p:nvSpPr>
            <p:spPr>
              <a:xfrm>
                <a:off x="662" y="4332"/>
                <a:ext cx="2818" cy="24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去中心化账本</a:t>
                </a:r>
              </a:p>
              <a:p>
                <a:pPr algn="ctr"/>
                <a:r>
                  <a:rPr lang="zh-CN" altLang="en-US">
                    <a:solidFill>
                      <a:schemeClr val="tx1"/>
                    </a:solidFill>
                    <a:latin typeface="微软雅黑" panose="020B0503020204020204" charset="-122"/>
                    <a:ea typeface="微软雅黑" panose="020B0503020204020204" charset="-122"/>
                  </a:rPr>
                  <a:t>点对点转账</a:t>
                </a:r>
              </a:p>
            </p:txBody>
          </p:sp>
        </p:grpSp>
        <p:grpSp>
          <p:nvGrpSpPr>
            <p:cNvPr id="22" name="组合 21"/>
            <p:cNvGrpSpPr/>
            <p:nvPr/>
          </p:nvGrpSpPr>
          <p:grpSpPr>
            <a:xfrm>
              <a:off x="5756" y="5536"/>
              <a:ext cx="2818" cy="3360"/>
              <a:chOff x="4314" y="3452"/>
              <a:chExt cx="2818" cy="3360"/>
            </a:xfrm>
          </p:grpSpPr>
          <p:sp>
            <p:nvSpPr>
              <p:cNvPr id="23" name="矩形 22"/>
              <p:cNvSpPr/>
              <p:nvPr>
                <p:custDataLst>
                  <p:tags r:id="rId18"/>
                </p:custDataLst>
              </p:nvPr>
            </p:nvSpPr>
            <p:spPr>
              <a:xfrm>
                <a:off x="4314" y="3452"/>
                <a:ext cx="2818" cy="880"/>
              </a:xfrm>
              <a:prstGeom prst="rect">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微软雅黑" panose="020B0503020204020204" charset="-122"/>
                    <a:ea typeface="微软雅黑" panose="020B0503020204020204" charset="-122"/>
                  </a:rPr>
                  <a:t>以太坊</a:t>
                </a:r>
              </a:p>
            </p:txBody>
          </p:sp>
          <p:sp>
            <p:nvSpPr>
              <p:cNvPr id="25" name="矩形 24"/>
              <p:cNvSpPr/>
              <p:nvPr>
                <p:custDataLst>
                  <p:tags r:id="rId19"/>
                </p:custDataLst>
              </p:nvPr>
            </p:nvSpPr>
            <p:spPr>
              <a:xfrm>
                <a:off x="4314" y="4332"/>
                <a:ext cx="2818" cy="24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点对点转账</a:t>
                </a:r>
              </a:p>
              <a:p>
                <a:pPr algn="ctr"/>
                <a:r>
                  <a:rPr lang="zh-CN" altLang="en-US">
                    <a:solidFill>
                      <a:schemeClr val="tx1"/>
                    </a:solidFill>
                    <a:latin typeface="微软雅黑" panose="020B0503020204020204" charset="-122"/>
                    <a:ea typeface="微软雅黑" panose="020B0503020204020204" charset="-122"/>
                  </a:rPr>
                  <a:t>引入</a:t>
                </a:r>
                <a:r>
                  <a:rPr lang="en-US" altLang="zh-CN">
                    <a:solidFill>
                      <a:schemeClr val="tx1"/>
                    </a:solidFill>
                    <a:latin typeface="微软雅黑" panose="020B0503020204020204" charset="-122"/>
                    <a:ea typeface="微软雅黑" panose="020B0503020204020204" charset="-122"/>
                  </a:rPr>
                  <a:t>EVM</a:t>
                </a:r>
              </a:p>
              <a:p>
                <a:pPr algn="ctr"/>
                <a:r>
                  <a:rPr lang="zh-CN" altLang="en-US">
                    <a:solidFill>
                      <a:schemeClr val="tx1"/>
                    </a:solidFill>
                    <a:latin typeface="微软雅黑" panose="020B0503020204020204" charset="-122"/>
                    <a:ea typeface="微软雅黑" panose="020B0503020204020204" charset="-122"/>
                  </a:rPr>
                  <a:t>支持智能合约</a:t>
                </a:r>
              </a:p>
            </p:txBody>
          </p:sp>
        </p:grpSp>
        <p:grpSp>
          <p:nvGrpSpPr>
            <p:cNvPr id="26" name="组合 25"/>
            <p:cNvGrpSpPr/>
            <p:nvPr/>
          </p:nvGrpSpPr>
          <p:grpSpPr>
            <a:xfrm>
              <a:off x="10172" y="4964"/>
              <a:ext cx="2818" cy="4501"/>
              <a:chOff x="8608" y="3089"/>
              <a:chExt cx="2818" cy="4501"/>
            </a:xfrm>
          </p:grpSpPr>
          <p:sp>
            <p:nvSpPr>
              <p:cNvPr id="27" name="矩形 26"/>
              <p:cNvSpPr/>
              <p:nvPr>
                <p:custDataLst>
                  <p:tags r:id="rId14"/>
                </p:custDataLst>
              </p:nvPr>
            </p:nvSpPr>
            <p:spPr>
              <a:xfrm>
                <a:off x="8608" y="3089"/>
                <a:ext cx="2818" cy="880"/>
              </a:xfrm>
              <a:prstGeom prst="rect">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微软雅黑" panose="020B0503020204020204" charset="-122"/>
                    <a:ea typeface="微软雅黑" panose="020B0503020204020204" charset="-122"/>
                  </a:rPr>
                  <a:t>DeFi</a:t>
                </a:r>
              </a:p>
            </p:txBody>
          </p:sp>
          <p:sp>
            <p:nvSpPr>
              <p:cNvPr id="28" name="矩形 27"/>
              <p:cNvSpPr/>
              <p:nvPr>
                <p:custDataLst>
                  <p:tags r:id="rId15"/>
                </p:custDataLst>
              </p:nvPr>
            </p:nvSpPr>
            <p:spPr>
              <a:xfrm>
                <a:off x="8608" y="3969"/>
                <a:ext cx="2818" cy="155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去中心化交易</a:t>
                </a:r>
              </a:p>
              <a:p>
                <a:pPr algn="ctr"/>
                <a:r>
                  <a:rPr lang="zh-CN" altLang="en-US">
                    <a:solidFill>
                      <a:schemeClr val="tx1"/>
                    </a:solidFill>
                    <a:latin typeface="微软雅黑" panose="020B0503020204020204" charset="-122"/>
                    <a:ea typeface="微软雅黑" panose="020B0503020204020204" charset="-122"/>
                  </a:rPr>
                  <a:t>去中心化借贷</a:t>
                </a:r>
              </a:p>
              <a:p>
                <a:pPr algn="ctr"/>
                <a:r>
                  <a:rPr lang="zh-CN" altLang="en-US">
                    <a:solidFill>
                      <a:schemeClr val="tx1"/>
                    </a:solidFill>
                    <a:latin typeface="微软雅黑" panose="020B0503020204020204" charset="-122"/>
                    <a:ea typeface="微软雅黑" panose="020B0503020204020204" charset="-122"/>
                  </a:rPr>
                  <a:t>去中心化投资</a:t>
                </a:r>
              </a:p>
            </p:txBody>
          </p:sp>
          <p:sp>
            <p:nvSpPr>
              <p:cNvPr id="78" name="矩形 77"/>
              <p:cNvSpPr/>
              <p:nvPr>
                <p:custDataLst>
                  <p:tags r:id="rId16"/>
                </p:custDataLst>
              </p:nvPr>
            </p:nvSpPr>
            <p:spPr>
              <a:xfrm>
                <a:off x="8608" y="5724"/>
                <a:ext cx="2818" cy="880"/>
              </a:xfrm>
              <a:prstGeom prst="rect">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微软雅黑" panose="020B0503020204020204" charset="-122"/>
                    <a:ea typeface="微软雅黑" panose="020B0503020204020204" charset="-122"/>
                  </a:rPr>
                  <a:t>NFT</a:t>
                </a:r>
              </a:p>
            </p:txBody>
          </p:sp>
          <p:sp>
            <p:nvSpPr>
              <p:cNvPr id="79" name="矩形 78"/>
              <p:cNvSpPr/>
              <p:nvPr>
                <p:custDataLst>
                  <p:tags r:id="rId17"/>
                </p:custDataLst>
              </p:nvPr>
            </p:nvSpPr>
            <p:spPr>
              <a:xfrm>
                <a:off x="8608" y="6604"/>
                <a:ext cx="2818" cy="9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可信数字凭证</a:t>
                </a:r>
              </a:p>
            </p:txBody>
          </p:sp>
        </p:grpSp>
        <p:grpSp>
          <p:nvGrpSpPr>
            <p:cNvPr id="80" name="组合 79"/>
            <p:cNvGrpSpPr/>
            <p:nvPr/>
          </p:nvGrpSpPr>
          <p:grpSpPr>
            <a:xfrm>
              <a:off x="14588" y="5668"/>
              <a:ext cx="2818" cy="3096"/>
              <a:chOff x="14588" y="5801"/>
              <a:chExt cx="2818" cy="3096"/>
            </a:xfrm>
          </p:grpSpPr>
          <p:sp>
            <p:nvSpPr>
              <p:cNvPr id="81" name="矩形 80"/>
              <p:cNvSpPr/>
              <p:nvPr>
                <p:custDataLst>
                  <p:tags r:id="rId12"/>
                </p:custDataLst>
              </p:nvPr>
            </p:nvSpPr>
            <p:spPr>
              <a:xfrm>
                <a:off x="14588" y="5801"/>
                <a:ext cx="2818" cy="880"/>
              </a:xfrm>
              <a:prstGeom prst="rect">
                <a:avLst/>
              </a:prstGeom>
              <a:solidFill>
                <a:srgbClr val="059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微软雅黑" panose="020B0503020204020204" charset="-122"/>
                    <a:ea typeface="微软雅黑" panose="020B0503020204020204" charset="-122"/>
                  </a:rPr>
                  <a:t>Web3</a:t>
                </a:r>
              </a:p>
            </p:txBody>
          </p:sp>
          <p:sp>
            <p:nvSpPr>
              <p:cNvPr id="82" name="矩形 81"/>
              <p:cNvSpPr/>
              <p:nvPr>
                <p:custDataLst>
                  <p:tags r:id="rId13"/>
                </p:custDataLst>
              </p:nvPr>
            </p:nvSpPr>
            <p:spPr>
              <a:xfrm>
                <a:off x="14588" y="6681"/>
                <a:ext cx="2818" cy="221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去中心化存储</a:t>
                </a:r>
              </a:p>
              <a:p>
                <a:pPr algn="ctr"/>
                <a:r>
                  <a:rPr lang="zh-CN" altLang="en-US">
                    <a:solidFill>
                      <a:schemeClr val="tx1"/>
                    </a:solidFill>
                    <a:latin typeface="微软雅黑" panose="020B0503020204020204" charset="-122"/>
                    <a:ea typeface="微软雅黑" panose="020B0503020204020204" charset="-122"/>
                  </a:rPr>
                  <a:t>去中心化计算</a:t>
                </a:r>
              </a:p>
              <a:p>
                <a:pPr algn="ctr"/>
                <a:r>
                  <a:rPr lang="zh-CN" altLang="en-US">
                    <a:solidFill>
                      <a:schemeClr val="tx1"/>
                    </a:solidFill>
                    <a:latin typeface="微软雅黑" panose="020B0503020204020204" charset="-122"/>
                    <a:ea typeface="微软雅黑" panose="020B0503020204020204" charset="-122"/>
                  </a:rPr>
                  <a:t>跨链通信</a:t>
                </a:r>
              </a:p>
              <a:p>
                <a:pPr algn="ctr"/>
                <a:r>
                  <a:rPr lang="zh-CN" altLang="en-US">
                    <a:solidFill>
                      <a:schemeClr val="tx1"/>
                    </a:solidFill>
                    <a:latin typeface="微软雅黑" panose="020B0503020204020204" charset="-122"/>
                    <a:ea typeface="微软雅黑" panose="020B0503020204020204" charset="-122"/>
                  </a:rPr>
                  <a:t>去中心化应用</a:t>
                </a:r>
              </a:p>
            </p:txBody>
          </p:sp>
        </p:grpSp>
        <p:sp>
          <p:nvSpPr>
            <p:cNvPr id="83" name="右箭头 82"/>
            <p:cNvSpPr/>
            <p:nvPr>
              <p:custDataLst>
                <p:tags r:id="rId9"/>
              </p:custDataLst>
            </p:nvPr>
          </p:nvSpPr>
          <p:spPr>
            <a:xfrm>
              <a:off x="4352" y="7078"/>
              <a:ext cx="1210" cy="676"/>
            </a:xfrm>
            <a:prstGeom prst="rightArrow">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custDataLst>
                <p:tags r:id="rId10"/>
              </p:custDataLst>
            </p:nvPr>
          </p:nvSpPr>
          <p:spPr>
            <a:xfrm>
              <a:off x="8768" y="7078"/>
              <a:ext cx="1210" cy="676"/>
            </a:xfrm>
            <a:prstGeom prst="rightArrow">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右箭头 84"/>
            <p:cNvSpPr/>
            <p:nvPr>
              <p:custDataLst>
                <p:tags r:id="rId11"/>
              </p:custDataLst>
            </p:nvPr>
          </p:nvSpPr>
          <p:spPr>
            <a:xfrm>
              <a:off x="13184" y="7078"/>
              <a:ext cx="1210" cy="676"/>
            </a:xfrm>
            <a:prstGeom prst="rightArrow">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p:cNvSpPr txBox="1"/>
          <p:nvPr/>
        </p:nvSpPr>
        <p:spPr>
          <a:xfrm>
            <a:off x="478790" y="3628390"/>
            <a:ext cx="2520315" cy="398780"/>
          </a:xfrm>
          <a:prstGeom prst="rect">
            <a:avLst/>
          </a:prstGeom>
          <a:noFill/>
        </p:spPr>
        <p:txBody>
          <a:bodyPr wrap="square" rtlCol="0" anchor="t">
            <a:spAutoFit/>
          </a:bodyPr>
          <a:lstStyle/>
          <a:p>
            <a:r>
              <a:rPr lang="zh-CN" altLang="en-US" sz="2000" dirty="0">
                <a:latin typeface="+mj-ea"/>
                <a:ea typeface="+mj-ea"/>
                <a:sym typeface="+mn-ea"/>
              </a:rPr>
              <a:t>区块链技术的应用</a:t>
            </a:r>
          </a:p>
        </p:txBody>
      </p:sp>
      <p:grpSp>
        <p:nvGrpSpPr>
          <p:cNvPr id="121" name="组合 120"/>
          <p:cNvGrpSpPr/>
          <p:nvPr/>
        </p:nvGrpSpPr>
        <p:grpSpPr>
          <a:xfrm rot="1738391">
            <a:off x="7029646" y="4222047"/>
            <a:ext cx="5059030" cy="4544909"/>
            <a:chOff x="-407906" y="-877464"/>
            <a:chExt cx="6915001" cy="6212268"/>
          </a:xfrm>
          <a:solidFill>
            <a:srgbClr val="0598FF">
              <a:alpha val="21000"/>
            </a:srgbClr>
          </a:solidFill>
        </p:grpSpPr>
        <p:sp>
          <p:nvSpPr>
            <p:cNvPr id="122" name="Freeform 71"/>
            <p:cNvSpPr>
              <a:spLocks noEditPoints="1"/>
            </p:cNvSpPr>
            <p:nvPr>
              <p:custDataLst>
                <p:tags r:id="rId6"/>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123" name="Freeform 71"/>
            <p:cNvSpPr>
              <a:spLocks noEditPoints="1"/>
            </p:cNvSpPr>
            <p:nvPr>
              <p:custDataLst>
                <p:tags r:id="rId7"/>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124" name="Freeform 71"/>
            <p:cNvSpPr>
              <a:spLocks noEditPoints="1"/>
            </p:cNvSpPr>
            <p:nvPr>
              <p:custDataLst>
                <p:tags r:id="rId8"/>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sp>
        <p:nvSpPr>
          <p:cNvPr id="5" name="标题 4">
            <a:extLst>
              <a:ext uri="{FF2B5EF4-FFF2-40B4-BE49-F238E27FC236}">
                <a16:creationId xmlns:a16="http://schemas.microsoft.com/office/drawing/2014/main" id="{790D0040-B6B6-D883-59B4-7C48A2A6F6F2}"/>
              </a:ext>
            </a:extLst>
          </p:cNvPr>
          <p:cNvSpPr>
            <a:spLocks noGrp="1"/>
          </p:cNvSpPr>
          <p:nvPr>
            <p:ph type="title"/>
          </p:nvPr>
        </p:nvSpPr>
        <p:spPr/>
        <p:txBody>
          <a:bodyPr>
            <a:normAutofit/>
          </a:bodyPr>
          <a:lstStyle/>
          <a:p>
            <a:r>
              <a:rPr lang="zh-CN" altLang="en-US" sz="4400" dirty="0">
                <a:solidFill>
                  <a:schemeClr val="tx1"/>
                </a:solidFill>
                <a:cs typeface="+mn-ea"/>
                <a:sym typeface="+mn-lt"/>
              </a:rPr>
              <a:t>区块链技术发展与应用</a:t>
            </a:r>
            <a:endParaRPr lang="zh-CN" altLang="en-US" dirty="0"/>
          </a:p>
        </p:txBody>
      </p:sp>
    </p:spTree>
  </p:cSld>
  <p:clrMapOvr>
    <a:masterClrMapping/>
  </p:clrMapOvr>
  <p:transition spd="slow" advTm="12000">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偏差分析</a:t>
            </a:r>
            <a:r>
              <a:rPr lang="en-US" altLang="zh-CN" dirty="0"/>
              <a:t>——</a:t>
            </a:r>
            <a:r>
              <a:rPr lang="zh-CN" altLang="en-US" dirty="0"/>
              <a:t>进度偏差</a:t>
            </a:r>
          </a:p>
        </p:txBody>
      </p:sp>
      <p:sp>
        <p:nvSpPr>
          <p:cNvPr id="4" name="灯片编号占位符 3"/>
          <p:cNvSpPr>
            <a:spLocks noGrp="1"/>
          </p:cNvSpPr>
          <p:nvPr>
            <p:ph type="sldNum" sz="quarter" idx="12"/>
          </p:nvPr>
        </p:nvSpPr>
        <p:spPr/>
        <p:txBody>
          <a:bodyPr/>
          <a:lstStyle/>
          <a:p>
            <a:fld id="{DF1F18C4-64A9-E845-BE72-B7990E53477B}" type="slidenum">
              <a:rPr lang="zh-CN" altLang="en-US" smtClean="0"/>
              <a:pPr/>
              <a:t>50</a:t>
            </a:fld>
            <a:endParaRPr lang="zh-CN" altLang="en-US" dirty="0"/>
          </a:p>
        </p:txBody>
      </p:sp>
      <p:sp>
        <p:nvSpPr>
          <p:cNvPr id="3" name="标题 2"/>
          <p:cNvSpPr>
            <a:spLocks noGrp="1" noChangeAspect="1"/>
          </p:cNvSpPr>
          <p:nvPr>
            <p:ph type="title"/>
          </p:nvPr>
        </p:nvSpPr>
        <p:spPr/>
        <p:txBody>
          <a:bodyPr/>
          <a:lstStyle/>
          <a:p>
            <a:r>
              <a:rPr lang="zh-CN" altLang="en-US"/>
              <a:t>控制成本</a:t>
            </a:r>
          </a:p>
        </p:txBody>
      </p:sp>
      <p:graphicFrame>
        <p:nvGraphicFramePr>
          <p:cNvPr id="5" name="表格 4"/>
          <p:cNvGraphicFramePr/>
          <p:nvPr>
            <p:custDataLst>
              <p:tags r:id="rId1"/>
            </p:custDataLst>
            <p:extLst>
              <p:ext uri="{D42A27DB-BD31-4B8C-83A1-F6EECF244321}">
                <p14:modId xmlns:p14="http://schemas.microsoft.com/office/powerpoint/2010/main" val="3578862706"/>
              </p:ext>
            </p:extLst>
          </p:nvPr>
        </p:nvGraphicFramePr>
        <p:xfrm>
          <a:off x="1279525" y="1797685"/>
          <a:ext cx="9632950" cy="3980560"/>
        </p:xfrm>
        <a:graphic>
          <a:graphicData uri="http://schemas.openxmlformats.org/drawingml/2006/table">
            <a:tbl>
              <a:tblPr firstRow="1" bandRow="1">
                <a:tableStyleId>{5C22544A-7EE6-4342-B048-85BDC9FD1C3A}</a:tableStyleId>
              </a:tblPr>
              <a:tblGrid>
                <a:gridCol w="1696085">
                  <a:extLst>
                    <a:ext uri="{9D8B030D-6E8A-4147-A177-3AD203B41FA5}">
                      <a16:colId xmlns:a16="http://schemas.microsoft.com/office/drawing/2014/main" val="20000"/>
                    </a:ext>
                  </a:extLst>
                </a:gridCol>
                <a:gridCol w="6300470">
                  <a:extLst>
                    <a:ext uri="{9D8B030D-6E8A-4147-A177-3AD203B41FA5}">
                      <a16:colId xmlns:a16="http://schemas.microsoft.com/office/drawing/2014/main" val="20001"/>
                    </a:ext>
                  </a:extLst>
                </a:gridCol>
                <a:gridCol w="1636395">
                  <a:extLst>
                    <a:ext uri="{9D8B030D-6E8A-4147-A177-3AD203B41FA5}">
                      <a16:colId xmlns:a16="http://schemas.microsoft.com/office/drawing/2014/main" val="20002"/>
                    </a:ext>
                  </a:extLst>
                </a:gridCol>
              </a:tblGrid>
              <a:tr h="416560">
                <a:tc>
                  <a:txBody>
                    <a:bodyPr/>
                    <a:lstStyle/>
                    <a:p>
                      <a:pPr algn="ctr">
                        <a:buClrTx/>
                        <a:buSzTx/>
                        <a:buFontTx/>
                        <a:buNone/>
                      </a:pPr>
                      <a:r>
                        <a:rPr lang="zh-CN" altLang="en-US" sz="2000" b="0" baseline="0" dirty="0">
                          <a:latin typeface="Times New Roman" panose="02020603050405020304" pitchFamily="18" charset="0"/>
                          <a:ea typeface="微软雅黑" panose="020B0503020204020204" pitchFamily="34" charset="-122"/>
                        </a:rPr>
                        <a:t>审查时间</a:t>
                      </a:r>
                    </a:p>
                  </a:txBody>
                  <a:tcPr anchor="ctr"/>
                </a:tc>
                <a:tc>
                  <a:txBody>
                    <a:bodyPr/>
                    <a:lstStyle/>
                    <a:p>
                      <a:pPr algn="l">
                        <a:buClrTx/>
                        <a:buSzTx/>
                        <a:buFontTx/>
                        <a:buNone/>
                      </a:pPr>
                      <a:r>
                        <a:rPr lang="zh-CN" altLang="en-US" sz="2000" b="0" baseline="0" dirty="0">
                          <a:latin typeface="Times New Roman" panose="02020603050405020304" pitchFamily="18" charset="0"/>
                          <a:ea typeface="微软雅黑" panose="020B0503020204020204" pitchFamily="34" charset="-122"/>
                        </a:rPr>
                        <a:t>计划的结果</a:t>
                      </a:r>
                    </a:p>
                  </a:txBody>
                  <a:tcPr anchor="ctr"/>
                </a:tc>
                <a:tc>
                  <a:txBody>
                    <a:bodyPr/>
                    <a:lstStyle/>
                    <a:p>
                      <a:pPr algn="l">
                        <a:buClrTx/>
                        <a:buSzTx/>
                        <a:buFontTx/>
                        <a:buNone/>
                      </a:pPr>
                      <a:r>
                        <a:rPr lang="zh-CN" altLang="en-US" sz="2000" b="0" baseline="0">
                          <a:latin typeface="Times New Roman" panose="02020603050405020304" pitchFamily="18" charset="0"/>
                          <a:ea typeface="微软雅黑" panose="020B0503020204020204" pitchFamily="34" charset="-122"/>
                        </a:rPr>
                        <a:t>实际结果</a:t>
                      </a:r>
                    </a:p>
                  </a:txBody>
                  <a:tcPr anchor="ctr"/>
                </a:tc>
                <a:extLst>
                  <a:ext uri="{0D108BD9-81ED-4DB2-BD59-A6C34878D82A}">
                    <a16:rowId xmlns:a16="http://schemas.microsoft.com/office/drawing/2014/main" val="10000"/>
                  </a:ext>
                </a:extLst>
              </a:tr>
              <a:tr h="396000">
                <a:tc rowSpan="2">
                  <a:txBody>
                    <a:bodyPr/>
                    <a:lstStyle/>
                    <a:p>
                      <a:pPr algn="ctr">
                        <a:buClrTx/>
                        <a:buSzTx/>
                        <a:buFontTx/>
                        <a:buNone/>
                      </a:pPr>
                      <a:r>
                        <a:rPr lang="zh-CN" altLang="en-US" sz="1800" b="0" baseline="0">
                          <a:latin typeface="Times New Roman" panose="02020603050405020304" pitchFamily="18" charset="0"/>
                          <a:ea typeface="微软雅黑" panose="020B0503020204020204" pitchFamily="34" charset="-122"/>
                        </a:rPr>
                        <a:t>2月27日</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cs typeface="宋体" panose="02010600030101010101" pitchFamily="2" charset="-122"/>
                        </a:rPr>
                        <a:t>完成可行性分析、软件设计、数据购买、一部分的数据爬取   </a:t>
                      </a:r>
                    </a:p>
                  </a:txBody>
                  <a:tcPr anchor="ctr"/>
                </a:tc>
                <a:tc rowSpan="2">
                  <a:txBody>
                    <a:bodyPr/>
                    <a:lstStyle/>
                    <a:p>
                      <a:pPr algn="l">
                        <a:buClrTx/>
                        <a:buSzTx/>
                        <a:buFontTx/>
                        <a:buNone/>
                      </a:pPr>
                      <a:r>
                        <a:rPr lang="zh-CN" altLang="en-US" sz="1800" b="0" baseline="0" dirty="0">
                          <a:solidFill>
                            <a:srgbClr val="0070C0"/>
                          </a:solidFill>
                          <a:latin typeface="Times New Roman" panose="02020603050405020304" pitchFamily="18" charset="0"/>
                          <a:ea typeface="微软雅黑" panose="020B0503020204020204" pitchFamily="34" charset="-122"/>
                        </a:rPr>
                        <a:t>提前</a:t>
                      </a:r>
                      <a:r>
                        <a:rPr lang="en-US" altLang="zh-CN" sz="1800" b="0" baseline="0" dirty="0">
                          <a:solidFill>
                            <a:srgbClr val="0070C0"/>
                          </a:solidFill>
                          <a:latin typeface="Times New Roman" panose="02020603050405020304" pitchFamily="18" charset="0"/>
                          <a:ea typeface="微软雅黑" panose="020B0503020204020204" pitchFamily="34" charset="-122"/>
                        </a:rPr>
                        <a:t>2</a:t>
                      </a:r>
                      <a:r>
                        <a:rPr lang="zh-CN" altLang="en-US" sz="1800" b="0" baseline="0" dirty="0">
                          <a:solidFill>
                            <a:srgbClr val="0070C0"/>
                          </a:solidFill>
                          <a:latin typeface="Times New Roman" panose="02020603050405020304" pitchFamily="18" charset="0"/>
                          <a:ea typeface="微软雅黑" panose="020B0503020204020204" pitchFamily="34" charset="-122"/>
                        </a:rPr>
                        <a:t>天</a:t>
                      </a:r>
                    </a:p>
                  </a:txBody>
                  <a:tcPr marL="12700" marR="12700" marT="12700" anchor="ctr"/>
                </a:tc>
                <a:extLst>
                  <a:ext uri="{0D108BD9-81ED-4DB2-BD59-A6C34878D82A}">
                    <a16:rowId xmlns:a16="http://schemas.microsoft.com/office/drawing/2014/main" val="10001"/>
                  </a:ext>
                </a:extLst>
              </a:tr>
              <a:tr h="396000">
                <a:tc vMerge="1">
                  <a:txBody>
                    <a:bodyPr/>
                    <a:lstStyle/>
                    <a:p>
                      <a:endParaRPr lang="zh-CN"/>
                    </a:p>
                  </a:txBody>
                  <a:tcP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完成硬件购买、办公场地和用品制备</a:t>
                      </a:r>
                    </a:p>
                  </a:txBody>
                  <a:tcPr anchor="ctr"/>
                </a:tc>
                <a:tc vMerge="1">
                  <a:txBody>
                    <a:bodyPr/>
                    <a:lstStyle/>
                    <a:p>
                      <a:endParaRPr lang="zh-CN"/>
                    </a:p>
                  </a:txBody>
                  <a:tcPr/>
                </a:tc>
                <a:extLst>
                  <a:ext uri="{0D108BD9-81ED-4DB2-BD59-A6C34878D82A}">
                    <a16:rowId xmlns:a16="http://schemas.microsoft.com/office/drawing/2014/main" val="10002"/>
                  </a:ext>
                </a:extLst>
              </a:tr>
              <a:tr h="396000">
                <a:tc rowSpan="2">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3月27日</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完成全部数据爬取，完成后端数据库开发</a:t>
                      </a:r>
                    </a:p>
                  </a:txBody>
                  <a:tcPr anchor="ctr"/>
                </a:tc>
                <a:tc rowSpan="2">
                  <a:txBody>
                    <a:bodyPr/>
                    <a:lstStyle/>
                    <a:p>
                      <a:pPr algn="l">
                        <a:buClrTx/>
                        <a:buSzTx/>
                        <a:buFontTx/>
                        <a:buNone/>
                      </a:pPr>
                      <a:r>
                        <a:rPr lang="zh-CN" altLang="en-US" sz="1800" b="0" baseline="0" dirty="0">
                          <a:solidFill>
                            <a:schemeClr val="accent6">
                              <a:lumMod val="50000"/>
                            </a:schemeClr>
                          </a:solidFill>
                          <a:latin typeface="Times New Roman" panose="02020603050405020304" pitchFamily="18" charset="0"/>
                          <a:ea typeface="微软雅黑" panose="020B0503020204020204" pitchFamily="34" charset="-122"/>
                        </a:rPr>
                        <a:t>完成</a:t>
                      </a:r>
                    </a:p>
                  </a:txBody>
                  <a:tcPr anchor="ctr"/>
                </a:tc>
                <a:extLst>
                  <a:ext uri="{0D108BD9-81ED-4DB2-BD59-A6C34878D82A}">
                    <a16:rowId xmlns:a16="http://schemas.microsoft.com/office/drawing/2014/main" val="10003"/>
                  </a:ext>
                </a:extLst>
              </a:tr>
              <a:tr h="396000">
                <a:tc vMerge="1">
                  <a:txBody>
                    <a:bodyPr/>
                    <a:lstStyle/>
                    <a:p>
                      <a:endParaRPr lang="zh-CN"/>
                    </a:p>
                  </a:txBody>
                  <a:tcP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进行前端界面交互开发（完成数据查询界面）</a:t>
                      </a:r>
                    </a:p>
                  </a:txBody>
                  <a:tcPr anchor="ctr"/>
                </a:tc>
                <a:tc vMerge="1">
                  <a:txBody>
                    <a:bodyPr/>
                    <a:lstStyle/>
                    <a:p>
                      <a:endParaRPr lang="zh-CN"/>
                    </a:p>
                  </a:txBody>
                  <a:tcPr/>
                </a:tc>
                <a:extLst>
                  <a:ext uri="{0D108BD9-81ED-4DB2-BD59-A6C34878D82A}">
                    <a16:rowId xmlns:a16="http://schemas.microsoft.com/office/drawing/2014/main" val="10004"/>
                  </a:ext>
                </a:extLst>
              </a:tr>
              <a:tr h="396000">
                <a:tc rowSpan="2">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4月24日</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完成前端界面交互开发、后端算法实现</a:t>
                      </a:r>
                    </a:p>
                  </a:txBody>
                  <a:tcPr anchor="ctr"/>
                </a:tc>
                <a:tc rowSpan="2">
                  <a:txBody>
                    <a:bodyPr/>
                    <a:lstStyle/>
                    <a:p>
                      <a:pPr algn="l">
                        <a:buClrTx/>
                        <a:buSzTx/>
                        <a:buFontTx/>
                        <a:buNone/>
                      </a:pPr>
                      <a:r>
                        <a:rPr lang="zh-CN" altLang="en-US" sz="1800" b="0" baseline="0" dirty="0">
                          <a:solidFill>
                            <a:srgbClr val="C00000"/>
                          </a:solidFill>
                          <a:latin typeface="Times New Roman" panose="02020603050405020304" pitchFamily="18" charset="0"/>
                          <a:ea typeface="微软雅黑" panose="020B0503020204020204" pitchFamily="34" charset="-122"/>
                        </a:rPr>
                        <a:t>后端延期4天</a:t>
                      </a:r>
                    </a:p>
                  </a:txBody>
                  <a:tcPr anchor="ctr"/>
                </a:tc>
                <a:extLst>
                  <a:ext uri="{0D108BD9-81ED-4DB2-BD59-A6C34878D82A}">
                    <a16:rowId xmlns:a16="http://schemas.microsoft.com/office/drawing/2014/main" val="10005"/>
                  </a:ext>
                </a:extLst>
              </a:tr>
              <a:tr h="396000">
                <a:tc vMerge="1">
                  <a:txBody>
                    <a:bodyPr/>
                    <a:lstStyle/>
                    <a:p>
                      <a:endParaRPr lang="zh-CN"/>
                    </a:p>
                  </a:txBody>
                  <a:tcP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开发工作全部完成</a:t>
                      </a:r>
                    </a:p>
                  </a:txBody>
                  <a:tcPr anchor="ctr"/>
                </a:tc>
                <a:tc vMerge="1">
                  <a:txBody>
                    <a:bodyPr/>
                    <a:lstStyle/>
                    <a:p>
                      <a:endParaRPr lang="zh-CN"/>
                    </a:p>
                  </a:txBody>
                  <a:tcPr/>
                </a:tc>
                <a:extLst>
                  <a:ext uri="{0D108BD9-81ED-4DB2-BD59-A6C34878D82A}">
                    <a16:rowId xmlns:a16="http://schemas.microsoft.com/office/drawing/2014/main" val="10006"/>
                  </a:ext>
                </a:extLst>
              </a:tr>
              <a:tr h="396000">
                <a:tc rowSpan="2">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5月8日</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完成项目测试和部署</a:t>
                      </a:r>
                    </a:p>
                  </a:txBody>
                  <a:tcPr anchor="ctr"/>
                </a:tc>
                <a:tc rowSpan="2">
                  <a:txBody>
                    <a:bodyPr/>
                    <a:lstStyle/>
                    <a:p>
                      <a:pPr algn="l">
                        <a:buClrTx/>
                        <a:buSzTx/>
                        <a:buFontTx/>
                        <a:buNone/>
                      </a:pPr>
                      <a:r>
                        <a:rPr lang="zh-CN" altLang="en-US" sz="1800" b="0" baseline="0">
                          <a:solidFill>
                            <a:schemeClr val="accent6">
                              <a:lumMod val="50000"/>
                            </a:schemeClr>
                          </a:solidFill>
                          <a:latin typeface="Times New Roman" panose="02020603050405020304" pitchFamily="18" charset="0"/>
                          <a:ea typeface="微软雅黑" panose="020B0503020204020204" pitchFamily="34" charset="-122"/>
                        </a:rPr>
                        <a:t>完成</a:t>
                      </a:r>
                    </a:p>
                  </a:txBody>
                  <a:tcPr anchor="ctr"/>
                </a:tc>
                <a:extLst>
                  <a:ext uri="{0D108BD9-81ED-4DB2-BD59-A6C34878D82A}">
                    <a16:rowId xmlns:a16="http://schemas.microsoft.com/office/drawing/2014/main" val="10007"/>
                  </a:ext>
                </a:extLst>
              </a:tr>
              <a:tr h="396000">
                <a:tc vMerge="1">
                  <a:txBody>
                    <a:bodyPr/>
                    <a:lstStyle/>
                    <a:p>
                      <a:endParaRPr lang="zh-CN"/>
                    </a:p>
                  </a:txBody>
                  <a:tcP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进行运维</a:t>
                      </a:r>
                    </a:p>
                  </a:txBody>
                  <a:tcPr anchor="ctr"/>
                </a:tc>
                <a:tc vMerge="1">
                  <a:txBody>
                    <a:bodyPr/>
                    <a:lstStyle/>
                    <a:p>
                      <a:endParaRPr lang="zh-CN"/>
                    </a:p>
                  </a:txBody>
                  <a:tcPr/>
                </a:tc>
                <a:extLst>
                  <a:ext uri="{0D108BD9-81ED-4DB2-BD59-A6C34878D82A}">
                    <a16:rowId xmlns:a16="http://schemas.microsoft.com/office/drawing/2014/main" val="10008"/>
                  </a:ext>
                </a:extLst>
              </a:tr>
              <a:tr h="396000">
                <a:tc>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5月22日</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项目交付，进行运维</a:t>
                      </a:r>
                    </a:p>
                  </a:txBody>
                  <a:tcPr anchor="ctr"/>
                </a:tc>
                <a:tc>
                  <a:txBody>
                    <a:bodyPr/>
                    <a:lstStyle/>
                    <a:p>
                      <a:pPr algn="l">
                        <a:buClrTx/>
                        <a:buSzTx/>
                        <a:buFontTx/>
                        <a:buNone/>
                      </a:pPr>
                      <a:r>
                        <a:rPr lang="zh-CN" altLang="en-US" sz="1800" b="0" baseline="0" dirty="0">
                          <a:solidFill>
                            <a:schemeClr val="accent6">
                              <a:lumMod val="50000"/>
                            </a:schemeClr>
                          </a:solidFill>
                          <a:latin typeface="Times New Roman" panose="02020603050405020304" pitchFamily="18" charset="0"/>
                          <a:ea typeface="微软雅黑" panose="020B0503020204020204" pitchFamily="34" charset="-122"/>
                        </a:rPr>
                        <a:t>完成</a:t>
                      </a:r>
                    </a:p>
                  </a:txBody>
                  <a:tcPr anchor="ctr"/>
                </a:tc>
                <a:extLst>
                  <a:ext uri="{0D108BD9-81ED-4DB2-BD59-A6C34878D82A}">
                    <a16:rowId xmlns:a16="http://schemas.microsoft.com/office/drawing/2014/main" val="10009"/>
                  </a:ext>
                </a:extLst>
              </a:tr>
            </a:tbl>
          </a:graphicData>
        </a:graphic>
      </p:graphicFrame>
      <p:sp>
        <p:nvSpPr>
          <p:cNvPr id="8" name="文本框 7"/>
          <p:cNvSpPr txBox="1"/>
          <p:nvPr/>
        </p:nvSpPr>
        <p:spPr>
          <a:xfrm>
            <a:off x="2175510" y="6176932"/>
            <a:ext cx="7840980" cy="398780"/>
          </a:xfrm>
          <a:prstGeom prst="rect">
            <a:avLst/>
          </a:prstGeom>
          <a:noFill/>
        </p:spPr>
        <p:txBody>
          <a:bodyPr wrap="none" rtlCol="0">
            <a:spAutoFit/>
          </a:bodyPr>
          <a:lstStyle/>
          <a:p>
            <a:pPr algn="l"/>
            <a:r>
              <a:rPr kumimoji="1" lang="zh-CN" altLang="en-US" sz="2000" b="1" dirty="0">
                <a:latin typeface="Microsoft YaHei" panose="020B0503020204020204" pitchFamily="34" charset="-122"/>
                <a:ea typeface="Microsoft YaHei" panose="020B0503020204020204" pitchFamily="34" charset="-122"/>
              </a:rPr>
              <a:t>总体偏差原因：数据分析算法开发及优化难度同设计之间有所偏差。</a:t>
            </a:r>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偏差分析</a:t>
            </a:r>
            <a:r>
              <a:rPr lang="en-US" altLang="zh-CN" dirty="0"/>
              <a:t>——</a:t>
            </a:r>
            <a:r>
              <a:rPr lang="zh-CN" altLang="en-US" dirty="0"/>
              <a:t>成本偏差</a:t>
            </a:r>
          </a:p>
        </p:txBody>
      </p:sp>
      <p:sp>
        <p:nvSpPr>
          <p:cNvPr id="4" name="灯片编号占位符 3"/>
          <p:cNvSpPr>
            <a:spLocks noGrp="1"/>
          </p:cNvSpPr>
          <p:nvPr>
            <p:ph type="sldNum" sz="quarter" idx="12"/>
          </p:nvPr>
        </p:nvSpPr>
        <p:spPr/>
        <p:txBody>
          <a:bodyPr/>
          <a:lstStyle/>
          <a:p>
            <a:fld id="{DF1F18C4-64A9-E845-BE72-B7990E53477B}" type="slidenum">
              <a:rPr lang="zh-CN" altLang="en-US" smtClean="0"/>
              <a:pPr/>
              <a:t>51</a:t>
            </a:fld>
            <a:endParaRPr lang="zh-CN" altLang="en-US" dirty="0"/>
          </a:p>
        </p:txBody>
      </p:sp>
      <p:sp>
        <p:nvSpPr>
          <p:cNvPr id="3" name="标题 2"/>
          <p:cNvSpPr>
            <a:spLocks noGrp="1" noChangeAspect="1"/>
          </p:cNvSpPr>
          <p:nvPr>
            <p:ph type="title"/>
          </p:nvPr>
        </p:nvSpPr>
        <p:spPr/>
        <p:txBody>
          <a:bodyPr/>
          <a:lstStyle/>
          <a:p>
            <a:r>
              <a:rPr lang="zh-CN" altLang="en-US"/>
              <a:t>控制成本</a:t>
            </a:r>
          </a:p>
        </p:txBody>
      </p:sp>
      <p:graphicFrame>
        <p:nvGraphicFramePr>
          <p:cNvPr id="6" name="表格 5"/>
          <p:cNvGraphicFramePr/>
          <p:nvPr>
            <p:custDataLst>
              <p:tags r:id="rId1"/>
            </p:custDataLst>
            <p:extLst>
              <p:ext uri="{D42A27DB-BD31-4B8C-83A1-F6EECF244321}">
                <p14:modId xmlns:p14="http://schemas.microsoft.com/office/powerpoint/2010/main" val="32901420"/>
              </p:ext>
            </p:extLst>
          </p:nvPr>
        </p:nvGraphicFramePr>
        <p:xfrm>
          <a:off x="1555750" y="1910715"/>
          <a:ext cx="9080500" cy="2876550"/>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20000"/>
                    </a:ext>
                  </a:extLst>
                </a:gridCol>
                <a:gridCol w="1816100">
                  <a:extLst>
                    <a:ext uri="{9D8B030D-6E8A-4147-A177-3AD203B41FA5}">
                      <a16:colId xmlns:a16="http://schemas.microsoft.com/office/drawing/2014/main" val="20001"/>
                    </a:ext>
                  </a:extLst>
                </a:gridCol>
                <a:gridCol w="1816100">
                  <a:extLst>
                    <a:ext uri="{9D8B030D-6E8A-4147-A177-3AD203B41FA5}">
                      <a16:colId xmlns:a16="http://schemas.microsoft.com/office/drawing/2014/main" val="20002"/>
                    </a:ext>
                  </a:extLst>
                </a:gridCol>
                <a:gridCol w="1343116">
                  <a:extLst>
                    <a:ext uri="{9D8B030D-6E8A-4147-A177-3AD203B41FA5}">
                      <a16:colId xmlns:a16="http://schemas.microsoft.com/office/drawing/2014/main" val="20003"/>
                    </a:ext>
                  </a:extLst>
                </a:gridCol>
                <a:gridCol w="2289084">
                  <a:extLst>
                    <a:ext uri="{9D8B030D-6E8A-4147-A177-3AD203B41FA5}">
                      <a16:colId xmlns:a16="http://schemas.microsoft.com/office/drawing/2014/main" val="20004"/>
                    </a:ext>
                  </a:extLst>
                </a:gridCol>
              </a:tblGrid>
              <a:tr h="479425">
                <a:tc>
                  <a:txBody>
                    <a:bodyPr/>
                    <a:lstStyle/>
                    <a:p>
                      <a:pPr algn="ctr">
                        <a:buClrTx/>
                        <a:buSzTx/>
                        <a:buFontTx/>
                        <a:buNone/>
                      </a:pPr>
                      <a:r>
                        <a:rPr lang="zh-CN" altLang="en-US" sz="2000" baseline="0" dirty="0">
                          <a:latin typeface="Times New Roman" panose="02020603050405020304" pitchFamily="18" charset="0"/>
                          <a:ea typeface="微软雅黑" panose="020B0503020204020204" pitchFamily="34" charset="-122"/>
                        </a:rPr>
                        <a:t>审查日期</a:t>
                      </a:r>
                    </a:p>
                  </a:txBody>
                  <a:tcPr anchor="ctr"/>
                </a:tc>
                <a:tc>
                  <a:txBody>
                    <a:bodyPr/>
                    <a:lstStyle/>
                    <a:p>
                      <a:pPr algn="ctr">
                        <a:buClrTx/>
                        <a:buSzTx/>
                        <a:buFontTx/>
                        <a:buNone/>
                      </a:pPr>
                      <a:r>
                        <a:rPr lang="zh-CN" altLang="en-US" sz="2000" baseline="0" dirty="0">
                          <a:latin typeface="Times New Roman" panose="02020603050405020304" pitchFamily="18" charset="0"/>
                          <a:ea typeface="微软雅黑" panose="020B0503020204020204" pitchFamily="34" charset="-122"/>
                        </a:rPr>
                        <a:t>计划费用</a:t>
                      </a:r>
                    </a:p>
                  </a:txBody>
                  <a:tcPr anchor="ctr"/>
                </a:tc>
                <a:tc>
                  <a:txBody>
                    <a:bodyPr/>
                    <a:lstStyle/>
                    <a:p>
                      <a:pPr algn="ctr">
                        <a:buClrTx/>
                        <a:buSzTx/>
                        <a:buFontTx/>
                        <a:buNone/>
                      </a:pPr>
                      <a:r>
                        <a:rPr lang="zh-CN" altLang="en-US" sz="2000" baseline="0" dirty="0">
                          <a:latin typeface="Times New Roman" panose="02020603050405020304" pitchFamily="18" charset="0"/>
                          <a:ea typeface="微软雅黑" panose="020B0503020204020204" pitchFamily="34" charset="-122"/>
                        </a:rPr>
                        <a:t>实际费用</a:t>
                      </a:r>
                    </a:p>
                  </a:txBody>
                  <a:tcPr anchor="ctr"/>
                </a:tc>
                <a:tc>
                  <a:txBody>
                    <a:bodyPr/>
                    <a:lstStyle/>
                    <a:p>
                      <a:pPr algn="ctr">
                        <a:buClrTx/>
                        <a:buSzTx/>
                        <a:buFontTx/>
                        <a:buNone/>
                      </a:pPr>
                      <a:r>
                        <a:rPr lang="zh-CN" altLang="en-US" sz="2000" baseline="0" dirty="0">
                          <a:latin typeface="Times New Roman" panose="02020603050405020304" pitchFamily="18" charset="0"/>
                          <a:ea typeface="微软雅黑" panose="020B0503020204020204" pitchFamily="34" charset="-122"/>
                        </a:rPr>
                        <a:t>偏差</a:t>
                      </a:r>
                    </a:p>
                  </a:txBody>
                  <a:tcPr anchor="ctr"/>
                </a:tc>
                <a:tc>
                  <a:txBody>
                    <a:bodyPr/>
                    <a:lstStyle/>
                    <a:p>
                      <a:pPr algn="l">
                        <a:buClrTx/>
                        <a:buSzTx/>
                        <a:buFontTx/>
                        <a:buNone/>
                      </a:pPr>
                      <a:r>
                        <a:rPr lang="zh-CN" altLang="en-US" sz="2000" baseline="0" dirty="0">
                          <a:latin typeface="Times New Roman" panose="02020603050405020304" pitchFamily="18" charset="0"/>
                          <a:ea typeface="微软雅黑" panose="020B0503020204020204" pitchFamily="34" charset="-122"/>
                        </a:rPr>
                        <a:t>偏差原因</a:t>
                      </a:r>
                    </a:p>
                  </a:txBody>
                  <a:tcPr anchor="ctr"/>
                </a:tc>
                <a:extLst>
                  <a:ext uri="{0D108BD9-81ED-4DB2-BD59-A6C34878D82A}">
                    <a16:rowId xmlns:a16="http://schemas.microsoft.com/office/drawing/2014/main" val="10000"/>
                  </a:ext>
                </a:extLst>
              </a:tr>
              <a:tr h="479425">
                <a:tc>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2月27日</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275050.00 </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264538.00 </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￥10,512</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可行性分析节余</a:t>
                      </a:r>
                    </a:p>
                  </a:txBody>
                  <a:tcPr anchor="ctr"/>
                </a:tc>
                <a:extLst>
                  <a:ext uri="{0D108BD9-81ED-4DB2-BD59-A6C34878D82A}">
                    <a16:rowId xmlns:a16="http://schemas.microsoft.com/office/drawing/2014/main" val="10001"/>
                  </a:ext>
                </a:extLst>
              </a:tr>
              <a:tr h="479425">
                <a:tc>
                  <a:txBody>
                    <a:bodyPr/>
                    <a:lstStyle/>
                    <a:p>
                      <a:pPr algn="ctr">
                        <a:buClrTx/>
                        <a:buSzTx/>
                        <a:buFontTx/>
                        <a:buNone/>
                      </a:pPr>
                      <a:r>
                        <a:rPr lang="zh-CN" altLang="en-US" sz="1800" b="0" baseline="0">
                          <a:latin typeface="Times New Roman" panose="02020603050405020304" pitchFamily="18" charset="0"/>
                          <a:ea typeface="微软雅黑" panose="020B0503020204020204" pitchFamily="34" charset="-122"/>
                        </a:rPr>
                        <a:t>3月27日</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174600.00 </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174324.00 </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￥276</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采购节余</a:t>
                      </a:r>
                    </a:p>
                  </a:txBody>
                  <a:tcPr anchor="ctr"/>
                </a:tc>
                <a:extLst>
                  <a:ext uri="{0D108BD9-81ED-4DB2-BD59-A6C34878D82A}">
                    <a16:rowId xmlns:a16="http://schemas.microsoft.com/office/drawing/2014/main" val="10002"/>
                  </a:ext>
                </a:extLst>
              </a:tr>
              <a:tr h="479425">
                <a:tc>
                  <a:txBody>
                    <a:bodyPr/>
                    <a:lstStyle/>
                    <a:p>
                      <a:pPr algn="ctr">
                        <a:buClrTx/>
                        <a:buSzTx/>
                        <a:buFontTx/>
                        <a:buNone/>
                      </a:pPr>
                      <a:r>
                        <a:rPr lang="zh-CN" altLang="en-US" sz="1800" b="0" baseline="0">
                          <a:latin typeface="Times New Roman" panose="02020603050405020304" pitchFamily="18" charset="0"/>
                          <a:ea typeface="微软雅黑" panose="020B0503020204020204" pitchFamily="34" charset="-122"/>
                        </a:rPr>
                        <a:t>4月24日</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159600.00 </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zh-CN" altLang="en-US" sz="1800" b="0" baseline="0" dirty="0">
                          <a:latin typeface="Times New Roman" panose="02020603050405020304" pitchFamily="18" charset="0"/>
                          <a:ea typeface="微软雅黑" panose="020B0503020204020204" pitchFamily="34" charset="-122"/>
                        </a:rPr>
                        <a:t>159311.00 </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￥289</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采购节余</a:t>
                      </a:r>
                    </a:p>
                  </a:txBody>
                  <a:tcPr anchor="ctr"/>
                </a:tc>
                <a:extLst>
                  <a:ext uri="{0D108BD9-81ED-4DB2-BD59-A6C34878D82A}">
                    <a16:rowId xmlns:a16="http://schemas.microsoft.com/office/drawing/2014/main" val="10003"/>
                  </a:ext>
                </a:extLst>
              </a:tr>
              <a:tr h="479425">
                <a:tc>
                  <a:txBody>
                    <a:bodyPr/>
                    <a:lstStyle/>
                    <a:p>
                      <a:pPr algn="ctr">
                        <a:buClrTx/>
                        <a:buSzTx/>
                        <a:buFontTx/>
                        <a:buNone/>
                      </a:pPr>
                      <a:r>
                        <a:rPr lang="zh-CN" altLang="en-US" sz="1800" b="0" baseline="0">
                          <a:latin typeface="Times New Roman" panose="02020603050405020304" pitchFamily="18" charset="0"/>
                          <a:ea typeface="微软雅黑" panose="020B0503020204020204" pitchFamily="34" charset="-122"/>
                        </a:rPr>
                        <a:t>5月8日</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100800.00 </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zh-CN" altLang="en-US" sz="1800" b="0" baseline="0" dirty="0">
                          <a:latin typeface="Times New Roman" panose="02020603050405020304" pitchFamily="18" charset="0"/>
                          <a:ea typeface="微软雅黑" panose="020B0503020204020204" pitchFamily="34" charset="-122"/>
                        </a:rPr>
                        <a:t>109612.00 </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￥-8,812</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补足后端工程师工资</a:t>
                      </a:r>
                    </a:p>
                  </a:txBody>
                  <a:tcPr anchor="ctr"/>
                </a:tc>
                <a:extLst>
                  <a:ext uri="{0D108BD9-81ED-4DB2-BD59-A6C34878D82A}">
                    <a16:rowId xmlns:a16="http://schemas.microsoft.com/office/drawing/2014/main" val="10004"/>
                  </a:ext>
                </a:extLst>
              </a:tr>
              <a:tr h="479425">
                <a:tc>
                  <a:txBody>
                    <a:bodyPr/>
                    <a:lstStyle/>
                    <a:p>
                      <a:pPr algn="ctr">
                        <a:buClrTx/>
                        <a:buSzTx/>
                        <a:buFontTx/>
                        <a:buNone/>
                      </a:pPr>
                      <a:r>
                        <a:rPr lang="zh-CN" altLang="en-US" sz="1800" b="0" baseline="0" dirty="0">
                          <a:latin typeface="Times New Roman" panose="02020603050405020304" pitchFamily="18" charset="0"/>
                          <a:ea typeface="微软雅黑" panose="020B0503020204020204" pitchFamily="34" charset="-122"/>
                        </a:rPr>
                        <a:t>5月22日</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zh-CN" altLang="en-US" sz="1800" b="0" baseline="0" dirty="0">
                          <a:latin typeface="Times New Roman" panose="02020603050405020304" pitchFamily="18" charset="0"/>
                          <a:ea typeface="微软雅黑" panose="020B0503020204020204" pitchFamily="34" charset="-122"/>
                        </a:rPr>
                        <a:t>45300.00 </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zh-CN" altLang="en-US" sz="1800" b="0" baseline="0" dirty="0">
                          <a:latin typeface="Times New Roman" panose="02020603050405020304" pitchFamily="18" charset="0"/>
                          <a:ea typeface="微软雅黑" panose="020B0503020204020204" pitchFamily="34" charset="-122"/>
                        </a:rPr>
                        <a:t>45096.00 </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￥204</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采购节余</a:t>
                      </a:r>
                    </a:p>
                  </a:txBody>
                  <a:tcPr anchor="ctr"/>
                </a:tc>
                <a:extLst>
                  <a:ext uri="{0D108BD9-81ED-4DB2-BD59-A6C34878D82A}">
                    <a16:rowId xmlns:a16="http://schemas.microsoft.com/office/drawing/2014/main" val="10005"/>
                  </a:ext>
                </a:extLst>
              </a:tr>
            </a:tbl>
          </a:graphicData>
        </a:graphic>
      </p:graphicFrame>
      <p:sp>
        <p:nvSpPr>
          <p:cNvPr id="8" name="文本框 7"/>
          <p:cNvSpPr txBox="1"/>
          <p:nvPr>
            <p:custDataLst>
              <p:tags r:id="rId2"/>
            </p:custDataLst>
          </p:nvPr>
        </p:nvSpPr>
        <p:spPr>
          <a:xfrm>
            <a:off x="1555750" y="5229860"/>
            <a:ext cx="5886450" cy="1014730"/>
          </a:xfrm>
          <a:prstGeom prst="rect">
            <a:avLst/>
          </a:prstGeom>
          <a:noFill/>
        </p:spPr>
        <p:txBody>
          <a:bodyPr wrap="none" rtlCol="0">
            <a:spAutoFit/>
          </a:bodyPr>
          <a:lstStyle/>
          <a:p>
            <a:pPr algn="l"/>
            <a:r>
              <a:rPr kumimoji="1" lang="zh-CN" altLang="en-US" sz="2000" b="1" dirty="0">
                <a:latin typeface="Microsoft YaHei" panose="020B0503020204020204" pitchFamily="34" charset="-122"/>
                <a:ea typeface="Microsoft YaHei" panose="020B0503020204020204" pitchFamily="34" charset="-122"/>
              </a:rPr>
              <a:t>总体偏差原因：</a:t>
            </a:r>
          </a:p>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采购成本预算与实际市场价和使用情况有所偏差</a:t>
            </a:r>
          </a:p>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进度偏差所带来的成本偏差</a:t>
            </a:r>
          </a:p>
        </p:txBody>
      </p:sp>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28600" lvl="1" algn="l">
              <a:spcBef>
                <a:spcPts val="1000"/>
              </a:spcBef>
              <a:buClrTx/>
              <a:buSzTx/>
            </a:pPr>
            <a:r>
              <a:rPr lang="zh-CN" altLang="en-US" sz="2000" b="1" dirty="0"/>
              <a:t>挣值分析（EVM）</a:t>
            </a:r>
            <a:r>
              <a:rPr lang="zh-CN" altLang="en-US" sz="2000" b="1" dirty="0">
                <a:sym typeface="+mn-ea"/>
              </a:rPr>
              <a:t>——以第二和第四阶段为例</a:t>
            </a:r>
            <a:endParaRPr lang="zh-CN" altLang="en-US" sz="2000" b="1" dirty="0"/>
          </a:p>
          <a:p>
            <a:pPr lvl="1"/>
            <a:r>
              <a:rPr lang="zh-CN" altLang="en-US" dirty="0"/>
              <a:t>计划价值（</a:t>
            </a:r>
            <a:r>
              <a:rPr lang="en-US" altLang="zh-CN" dirty="0"/>
              <a:t>PV</a:t>
            </a:r>
            <a:r>
              <a:rPr lang="zh-CN" altLang="en-US" dirty="0"/>
              <a:t>）：为预定工作进度而分配且经批准的预算</a:t>
            </a:r>
          </a:p>
          <a:p>
            <a:pPr lvl="1"/>
            <a:r>
              <a:rPr lang="zh-CN" altLang="en-US" dirty="0"/>
              <a:t>挣值（</a:t>
            </a:r>
            <a:r>
              <a:rPr lang="en-US" altLang="zh-CN" dirty="0"/>
              <a:t>EV</a:t>
            </a:r>
            <a:r>
              <a:rPr lang="zh-CN" altLang="en-US" dirty="0"/>
              <a:t>）：已完成工作的价值</a:t>
            </a:r>
          </a:p>
          <a:p>
            <a:pPr lvl="1"/>
            <a:r>
              <a:rPr lang="zh-CN" altLang="en-US" dirty="0"/>
              <a:t>实际成本（</a:t>
            </a:r>
            <a:r>
              <a:rPr lang="en-US" altLang="zh-CN" dirty="0"/>
              <a:t>AC</a:t>
            </a:r>
            <a:r>
              <a:rPr lang="zh-CN" altLang="en-US" dirty="0"/>
              <a:t>）：为已完成工作所消耗的实际发生并记录在案的总成本</a:t>
            </a:r>
          </a:p>
        </p:txBody>
      </p:sp>
      <p:sp>
        <p:nvSpPr>
          <p:cNvPr id="4" name="灯片编号占位符 3"/>
          <p:cNvSpPr>
            <a:spLocks noGrp="1"/>
          </p:cNvSpPr>
          <p:nvPr>
            <p:ph type="sldNum" sz="quarter" idx="12"/>
          </p:nvPr>
        </p:nvSpPr>
        <p:spPr/>
        <p:txBody>
          <a:bodyPr/>
          <a:lstStyle/>
          <a:p>
            <a:fld id="{DF1F18C4-64A9-E845-BE72-B7990E53477B}" type="slidenum">
              <a:rPr lang="zh-CN" altLang="en-US" smtClean="0"/>
              <a:t>52</a:t>
            </a:fld>
            <a:endParaRPr lang="zh-CN" altLang="en-US" dirty="0"/>
          </a:p>
        </p:txBody>
      </p:sp>
      <p:sp>
        <p:nvSpPr>
          <p:cNvPr id="3" name="标题 2"/>
          <p:cNvSpPr>
            <a:spLocks noGrp="1" noChangeAspect="1"/>
          </p:cNvSpPr>
          <p:nvPr>
            <p:ph type="title"/>
          </p:nvPr>
        </p:nvSpPr>
        <p:spPr/>
        <p:txBody>
          <a:bodyPr/>
          <a:lstStyle/>
          <a:p>
            <a:r>
              <a:rPr lang="zh-CN" altLang="en-US"/>
              <a:t>控制成本</a:t>
            </a:r>
          </a:p>
        </p:txBody>
      </p:sp>
      <p:graphicFrame>
        <p:nvGraphicFramePr>
          <p:cNvPr id="5" name="表格 4"/>
          <p:cNvGraphicFramePr/>
          <p:nvPr>
            <p:custDataLst>
              <p:tags r:id="rId1"/>
            </p:custDataLst>
          </p:nvPr>
        </p:nvGraphicFramePr>
        <p:xfrm>
          <a:off x="1453515" y="2785110"/>
          <a:ext cx="9242424" cy="3810000"/>
        </p:xfrm>
        <a:graphic>
          <a:graphicData uri="http://schemas.openxmlformats.org/drawingml/2006/table">
            <a:tbl>
              <a:tblPr firstRow="1" bandRow="1">
                <a:tableStyleId>{5C22544A-7EE6-4342-B048-85BDC9FD1C3A}</a:tableStyleId>
              </a:tblPr>
              <a:tblGrid>
                <a:gridCol w="3188970">
                  <a:extLst>
                    <a:ext uri="{9D8B030D-6E8A-4147-A177-3AD203B41FA5}">
                      <a16:colId xmlns:a16="http://schemas.microsoft.com/office/drawing/2014/main" val="20000"/>
                    </a:ext>
                  </a:extLst>
                </a:gridCol>
                <a:gridCol w="3026727">
                  <a:extLst>
                    <a:ext uri="{9D8B030D-6E8A-4147-A177-3AD203B41FA5}">
                      <a16:colId xmlns:a16="http://schemas.microsoft.com/office/drawing/2014/main" val="20001"/>
                    </a:ext>
                  </a:extLst>
                </a:gridCol>
                <a:gridCol w="3026727">
                  <a:extLst>
                    <a:ext uri="{9D8B030D-6E8A-4147-A177-3AD203B41FA5}">
                      <a16:colId xmlns:a16="http://schemas.microsoft.com/office/drawing/2014/main" val="20002"/>
                    </a:ext>
                  </a:extLst>
                </a:gridCol>
              </a:tblGrid>
              <a:tr h="381000">
                <a:tc>
                  <a:txBody>
                    <a:bodyPr/>
                    <a:lstStyle/>
                    <a:p>
                      <a:pPr algn="l">
                        <a:buClrTx/>
                        <a:buSzTx/>
                        <a:buFontTx/>
                        <a:buNone/>
                      </a:pPr>
                      <a:endParaRPr lang="zh-CN" altLang="en-US" sz="2000" baseline="0" dirty="0">
                        <a:latin typeface="Times New Roman" panose="02020603050405020304" pitchFamily="18" charset="0"/>
                        <a:ea typeface="微软雅黑" panose="020B0503020204020204" pitchFamily="34" charset="-122"/>
                      </a:endParaRPr>
                    </a:p>
                  </a:txBody>
                  <a:tcPr marL="12700" marR="12700" marT="12700" anchor="ctr"/>
                </a:tc>
                <a:tc>
                  <a:txBody>
                    <a:bodyPr/>
                    <a:lstStyle/>
                    <a:p>
                      <a:pPr algn="l">
                        <a:buClrTx/>
                        <a:buSzTx/>
                        <a:buFontTx/>
                        <a:buNone/>
                      </a:pPr>
                      <a:r>
                        <a:rPr lang="zh-CN" altLang="en-US" sz="2000" baseline="0">
                          <a:latin typeface="Times New Roman" panose="02020603050405020304" pitchFamily="18" charset="0"/>
                          <a:ea typeface="微软雅黑" panose="020B0503020204020204" pitchFamily="34" charset="-122"/>
                        </a:rPr>
                        <a:t>第二阶段</a:t>
                      </a:r>
                    </a:p>
                  </a:txBody>
                  <a:tcPr marL="12700" marR="12700" marT="12700" anchor="ctr"/>
                </a:tc>
                <a:tc>
                  <a:txBody>
                    <a:bodyPr/>
                    <a:lstStyle/>
                    <a:p>
                      <a:pPr algn="l">
                        <a:buClrTx/>
                        <a:buSzTx/>
                        <a:buFontTx/>
                        <a:buNone/>
                      </a:pPr>
                      <a:r>
                        <a:rPr lang="zh-CN" altLang="en-US" sz="2000" baseline="0">
                          <a:latin typeface="Times New Roman" panose="02020603050405020304" pitchFamily="18" charset="0"/>
                          <a:ea typeface="微软雅黑" panose="020B0503020204020204" pitchFamily="34" charset="-122"/>
                        </a:rPr>
                        <a:t>第四阶段</a:t>
                      </a:r>
                    </a:p>
                  </a:txBody>
                  <a:tcPr marL="12700" marR="12700" marT="12700" anchor="ctr"/>
                </a:tc>
                <a:extLst>
                  <a:ext uri="{0D108BD9-81ED-4DB2-BD59-A6C34878D82A}">
                    <a16:rowId xmlns:a16="http://schemas.microsoft.com/office/drawing/2014/main" val="10000"/>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计划价值（PV）</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174600</a:t>
                      </a:r>
                      <a:r>
                        <a:rPr lang="en-US" altLang="zh-CN" sz="1800" b="0" baseline="0">
                          <a:latin typeface="Times New Roman" panose="02020603050405020304" pitchFamily="18" charset="0"/>
                          <a:ea typeface="微软雅黑" panose="020B0503020204020204" pitchFamily="34" charset="-122"/>
                        </a:rPr>
                        <a:t>.00</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100800.00 </a:t>
                      </a:r>
                    </a:p>
                  </a:txBody>
                  <a:tcPr anchor="ctr"/>
                </a:tc>
                <a:extLst>
                  <a:ext uri="{0D108BD9-81ED-4DB2-BD59-A6C34878D82A}">
                    <a16:rowId xmlns:a16="http://schemas.microsoft.com/office/drawing/2014/main" val="10001"/>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挣值（EV）</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zh-CN" altLang="en-US" sz="1800" b="0" baseline="0" dirty="0">
                          <a:latin typeface="Times New Roman" panose="02020603050405020304" pitchFamily="18" charset="0"/>
                          <a:ea typeface="微软雅黑" panose="020B0503020204020204" pitchFamily="34" charset="-122"/>
                        </a:rPr>
                        <a:t>174600</a:t>
                      </a:r>
                      <a:r>
                        <a:rPr lang="en-US" altLang="zh-CN" sz="1800" b="0" baseline="0" dirty="0">
                          <a:latin typeface="Times New Roman" panose="02020603050405020304" pitchFamily="18" charset="0"/>
                          <a:ea typeface="微软雅黑" panose="020B0503020204020204" pitchFamily="34" charset="-122"/>
                        </a:rPr>
                        <a:t>.00</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100800.00 </a:t>
                      </a:r>
                    </a:p>
                  </a:txBody>
                  <a:tcPr anchor="ctr"/>
                </a:tc>
                <a:extLst>
                  <a:ext uri="{0D108BD9-81ED-4DB2-BD59-A6C34878D82A}">
                    <a16:rowId xmlns:a16="http://schemas.microsoft.com/office/drawing/2014/main" val="10002"/>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实际成本（AC）</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174324</a:t>
                      </a:r>
                      <a:r>
                        <a:rPr lang="en-US" altLang="zh-CN" sz="1800" b="0" baseline="0">
                          <a:latin typeface="Times New Roman" panose="02020603050405020304" pitchFamily="18" charset="0"/>
                          <a:ea typeface="微软雅黑" panose="020B0503020204020204" pitchFamily="34" charset="-122"/>
                        </a:rPr>
                        <a:t>.00</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sym typeface="+mn-ea"/>
                        </a:rPr>
                        <a:t>¥</a:t>
                      </a:r>
                      <a:r>
                        <a:rPr lang="zh-CN" altLang="en-US" sz="1800" b="0" baseline="0">
                          <a:latin typeface="Times New Roman" panose="02020603050405020304" pitchFamily="18" charset="0"/>
                          <a:ea typeface="微软雅黑" panose="020B0503020204020204" pitchFamily="34" charset="-122"/>
                        </a:rPr>
                        <a:t>109612.00 </a:t>
                      </a:r>
                    </a:p>
                  </a:txBody>
                  <a:tcPr anchor="ctr"/>
                </a:tc>
                <a:extLst>
                  <a:ext uri="{0D108BD9-81ED-4DB2-BD59-A6C34878D82A}">
                    <a16:rowId xmlns:a16="http://schemas.microsoft.com/office/drawing/2014/main" val="10003"/>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进度偏差（SV</a:t>
                      </a:r>
                      <a:r>
                        <a:rPr lang="en-US" altLang="zh-CN" sz="1800" b="0" baseline="0" dirty="0">
                          <a:latin typeface="Times New Roman" panose="02020603050405020304" pitchFamily="18" charset="0"/>
                          <a:ea typeface="微软雅黑" panose="020B0503020204020204" pitchFamily="34" charset="-122"/>
                        </a:rPr>
                        <a:t>=EV-PV</a:t>
                      </a:r>
                      <a:r>
                        <a:rPr lang="zh-CN" altLang="en-US" sz="1800" b="0" baseline="0" dirty="0">
                          <a:latin typeface="Times New Roman" panose="02020603050405020304" pitchFamily="18" charset="0"/>
                          <a:ea typeface="微软雅黑" panose="020B0503020204020204" pitchFamily="34" charset="-122"/>
                        </a:rPr>
                        <a:t>）</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a:t>
                      </a:r>
                      <a:r>
                        <a:rPr lang="en-US" altLang="zh-CN" sz="1800" b="0" baseline="0" dirty="0">
                          <a:latin typeface="Times New Roman" panose="02020603050405020304" pitchFamily="18" charset="0"/>
                          <a:ea typeface="微软雅黑" panose="020B0503020204020204" pitchFamily="34" charset="-122"/>
                        </a:rPr>
                        <a:t>0.00 </a:t>
                      </a:r>
                      <a:r>
                        <a:rPr lang="en-US" altLang="zh-CN" sz="1800" b="1" baseline="0" dirty="0">
                          <a:solidFill>
                            <a:schemeClr val="accent6">
                              <a:lumMod val="50000"/>
                            </a:schemeClr>
                          </a:solidFill>
                          <a:latin typeface="Times New Roman" panose="02020603050405020304" pitchFamily="18" charset="0"/>
                          <a:ea typeface="微软雅黑" panose="020B0503020204020204" pitchFamily="34" charset="-122"/>
                        </a:rPr>
                        <a:t>=0</a:t>
                      </a:r>
                      <a:r>
                        <a:rPr lang="zh-CN" altLang="en-US" sz="1800" b="1" baseline="0" dirty="0">
                          <a:solidFill>
                            <a:schemeClr val="accent6">
                              <a:lumMod val="50000"/>
                            </a:schemeClr>
                          </a:solidFill>
                          <a:latin typeface="Times New Roman" panose="02020603050405020304" pitchFamily="18" charset="0"/>
                          <a:ea typeface="微软雅黑" panose="020B0503020204020204" pitchFamily="34" charset="-122"/>
                        </a:rPr>
                        <a:t>（可控）</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en-US" altLang="zh-CN" sz="1800" b="0" baseline="0" dirty="0">
                          <a:latin typeface="Times New Roman" panose="02020603050405020304" pitchFamily="18" charset="0"/>
                          <a:ea typeface="微软雅黑" panose="020B0503020204020204" pitchFamily="34" charset="-122"/>
                        </a:rPr>
                        <a:t>0.00 </a:t>
                      </a:r>
                      <a:r>
                        <a:rPr lang="en-US" altLang="zh-CN" sz="1800" b="1" baseline="0" dirty="0">
                          <a:solidFill>
                            <a:schemeClr val="accent6">
                              <a:lumMod val="50000"/>
                            </a:schemeClr>
                          </a:solidFill>
                          <a:latin typeface="Times New Roman" panose="02020603050405020304" pitchFamily="18" charset="0"/>
                          <a:ea typeface="微软雅黑" panose="020B0503020204020204" pitchFamily="34" charset="-122"/>
                        </a:rPr>
                        <a:t>=0</a:t>
                      </a:r>
                      <a:r>
                        <a:rPr lang="zh-CN" altLang="en-US" sz="1800" b="1" baseline="0" dirty="0">
                          <a:solidFill>
                            <a:schemeClr val="accent6">
                              <a:lumMod val="50000"/>
                            </a:schemeClr>
                          </a:solidFill>
                          <a:latin typeface="Times New Roman" panose="02020603050405020304" pitchFamily="18" charset="0"/>
                          <a:ea typeface="微软雅黑" panose="020B0503020204020204" pitchFamily="34" charset="-122"/>
                        </a:rPr>
                        <a:t>（可控）</a:t>
                      </a:r>
                    </a:p>
                  </a:txBody>
                  <a:tcPr anchor="ctr"/>
                </a:tc>
                <a:extLst>
                  <a:ext uri="{0D108BD9-81ED-4DB2-BD59-A6C34878D82A}">
                    <a16:rowId xmlns:a16="http://schemas.microsoft.com/office/drawing/2014/main" val="10004"/>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成本偏差（CV</a:t>
                      </a:r>
                      <a:r>
                        <a:rPr lang="en-US" altLang="zh-CN" sz="1800" b="0" baseline="0" dirty="0">
                          <a:latin typeface="Times New Roman" panose="02020603050405020304" pitchFamily="18" charset="0"/>
                          <a:ea typeface="微软雅黑" panose="020B0503020204020204" pitchFamily="34" charset="-122"/>
                        </a:rPr>
                        <a:t>=EV-AC</a:t>
                      </a:r>
                      <a:r>
                        <a:rPr lang="zh-CN" altLang="en-US" sz="1800" b="0" baseline="0" dirty="0">
                          <a:latin typeface="Times New Roman" panose="02020603050405020304" pitchFamily="18" charset="0"/>
                          <a:ea typeface="微软雅黑" panose="020B0503020204020204" pitchFamily="34" charset="-122"/>
                        </a:rPr>
                        <a:t>）</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a:t>
                      </a:r>
                      <a:r>
                        <a:rPr lang="en-US" altLang="zh-CN" sz="1800" b="0" baseline="0" dirty="0">
                          <a:latin typeface="Times New Roman" panose="02020603050405020304" pitchFamily="18" charset="0"/>
                          <a:ea typeface="微软雅黑" panose="020B0503020204020204" pitchFamily="34" charset="-122"/>
                        </a:rPr>
                        <a:t>276</a:t>
                      </a:r>
                      <a:r>
                        <a:rPr lang="zh-CN" altLang="en-US" sz="1800" b="0" baseline="0" dirty="0">
                          <a:latin typeface="Times New Roman" panose="02020603050405020304" pitchFamily="18" charset="0"/>
                          <a:ea typeface="微软雅黑" panose="020B0503020204020204" pitchFamily="34" charset="-122"/>
                        </a:rPr>
                        <a:t>.00 </a:t>
                      </a:r>
                      <a:r>
                        <a:rPr lang="en-US" altLang="zh-CN" sz="1800" b="1" baseline="0" dirty="0">
                          <a:solidFill>
                            <a:schemeClr val="accent1"/>
                          </a:solidFill>
                          <a:latin typeface="Times New Roman" panose="02020603050405020304" pitchFamily="18" charset="0"/>
                          <a:ea typeface="微软雅黑" panose="020B0503020204020204" pitchFamily="34" charset="-122"/>
                        </a:rPr>
                        <a:t>&gt;0</a:t>
                      </a:r>
                      <a:r>
                        <a:rPr lang="zh-CN" altLang="en-US" sz="1800" b="1" baseline="0" dirty="0">
                          <a:solidFill>
                            <a:schemeClr val="accent1"/>
                          </a:solidFill>
                          <a:latin typeface="Times New Roman" panose="02020603050405020304" pitchFamily="18" charset="0"/>
                          <a:ea typeface="微软雅黑" panose="020B0503020204020204" pitchFamily="34" charset="-122"/>
                        </a:rPr>
                        <a:t>（节约）</a:t>
                      </a:r>
                    </a:p>
                  </a:txBody>
                  <a:tcPr anchor="ctr"/>
                </a:tc>
                <a:tc>
                  <a:txBody>
                    <a:bodyPr/>
                    <a:lstStyle/>
                    <a:p>
                      <a:pPr algn="l">
                        <a:buClrTx/>
                        <a:buSzTx/>
                        <a:buFontTx/>
                        <a:buNone/>
                      </a:pPr>
                      <a:r>
                        <a:rPr lang="zh-CN" altLang="en-US" sz="1800" baseline="0" dirty="0">
                          <a:latin typeface="Times New Roman" panose="02020603050405020304" pitchFamily="18" charset="0"/>
                          <a:ea typeface="微软雅黑" panose="020B0503020204020204" pitchFamily="34" charset="-122"/>
                          <a:sym typeface="+mn-ea"/>
                        </a:rPr>
                        <a:t>¥</a:t>
                      </a:r>
                      <a:r>
                        <a:rPr lang="en-US" altLang="zh-CN" sz="1800" b="0" baseline="0" dirty="0">
                          <a:latin typeface="Times New Roman" panose="02020603050405020304" pitchFamily="18" charset="0"/>
                          <a:ea typeface="微软雅黑" panose="020B0503020204020204" pitchFamily="34" charset="-122"/>
                        </a:rPr>
                        <a:t>-8812.00 </a:t>
                      </a:r>
                      <a:r>
                        <a:rPr lang="en-US" altLang="zh-CN" sz="1800" b="1" baseline="0" dirty="0">
                          <a:solidFill>
                            <a:srgbClr val="FF0000"/>
                          </a:solidFill>
                          <a:latin typeface="Times New Roman" panose="02020603050405020304" pitchFamily="18" charset="0"/>
                          <a:ea typeface="微软雅黑" panose="020B0503020204020204" pitchFamily="34" charset="-122"/>
                        </a:rPr>
                        <a:t>&lt;0</a:t>
                      </a:r>
                      <a:r>
                        <a:rPr lang="zh-CN" altLang="en-US" sz="1800" b="1" baseline="0" dirty="0">
                          <a:solidFill>
                            <a:srgbClr val="FF0000"/>
                          </a:solidFill>
                          <a:latin typeface="Times New Roman" panose="02020603050405020304" pitchFamily="18" charset="0"/>
                          <a:ea typeface="微软雅黑" panose="020B0503020204020204" pitchFamily="34" charset="-122"/>
                        </a:rPr>
                        <a:t>（超支）</a:t>
                      </a:r>
                    </a:p>
                  </a:txBody>
                  <a:tcPr anchor="ctr"/>
                </a:tc>
                <a:extLst>
                  <a:ext uri="{0D108BD9-81ED-4DB2-BD59-A6C34878D82A}">
                    <a16:rowId xmlns:a16="http://schemas.microsoft.com/office/drawing/2014/main" val="10005"/>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进度绩效指数（SPI</a:t>
                      </a:r>
                      <a:r>
                        <a:rPr lang="en-US" altLang="zh-CN" sz="1800" b="0" baseline="0" dirty="0">
                          <a:latin typeface="Times New Roman" panose="02020603050405020304" pitchFamily="18" charset="0"/>
                          <a:ea typeface="微软雅黑" panose="020B0503020204020204" pitchFamily="34" charset="-122"/>
                        </a:rPr>
                        <a:t>=EV/PV</a:t>
                      </a:r>
                      <a:r>
                        <a:rPr lang="zh-CN" altLang="en-US" sz="1800" b="0" baseline="0" dirty="0">
                          <a:latin typeface="Times New Roman" panose="02020603050405020304" pitchFamily="18" charset="0"/>
                          <a:ea typeface="微软雅黑" panose="020B0503020204020204" pitchFamily="34" charset="-122"/>
                        </a:rPr>
                        <a:t>）</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1</a:t>
                      </a:r>
                      <a:r>
                        <a:rPr lang="en-US" altLang="zh-CN" sz="1800" b="0" baseline="0" dirty="0">
                          <a:latin typeface="Times New Roman" panose="02020603050405020304" pitchFamily="18" charset="0"/>
                          <a:ea typeface="微软雅黑" panose="020B0503020204020204" pitchFamily="34" charset="-122"/>
                        </a:rPr>
                        <a:t> </a:t>
                      </a:r>
                      <a:r>
                        <a:rPr lang="en-US" altLang="zh-CN" sz="1800" b="1" baseline="0" dirty="0">
                          <a:solidFill>
                            <a:schemeClr val="accent6">
                              <a:lumMod val="50000"/>
                            </a:schemeClr>
                          </a:solidFill>
                          <a:latin typeface="Times New Roman" panose="02020603050405020304" pitchFamily="18" charset="0"/>
                          <a:ea typeface="微软雅黑" panose="020B0503020204020204" pitchFamily="34" charset="-122"/>
                        </a:rPr>
                        <a:t>=1</a:t>
                      </a:r>
                      <a:r>
                        <a:rPr lang="zh-CN" altLang="en-US" sz="1800" b="1" baseline="0" dirty="0">
                          <a:solidFill>
                            <a:schemeClr val="accent6">
                              <a:lumMod val="50000"/>
                            </a:schemeClr>
                          </a:solidFill>
                          <a:latin typeface="Times New Roman" panose="02020603050405020304" pitchFamily="18" charset="0"/>
                          <a:ea typeface="微软雅黑" panose="020B0503020204020204" pitchFamily="34" charset="-122"/>
                        </a:rPr>
                        <a:t>（可控）</a:t>
                      </a:r>
                    </a:p>
                  </a:txBody>
                  <a:tcPr anchor="ctr"/>
                </a:tc>
                <a:tc>
                  <a:txBody>
                    <a:bodyPr/>
                    <a:lstStyle/>
                    <a:p>
                      <a:pPr algn="l">
                        <a:buClrTx/>
                        <a:buSzTx/>
                        <a:buFontTx/>
                        <a:buNone/>
                      </a:pPr>
                      <a:r>
                        <a:rPr lang="en-US" altLang="zh-CN" sz="1800" b="0" baseline="0" dirty="0">
                          <a:latin typeface="Times New Roman" panose="02020603050405020304" pitchFamily="18" charset="0"/>
                          <a:ea typeface="微软雅黑" panose="020B0503020204020204" pitchFamily="34" charset="-122"/>
                        </a:rPr>
                        <a:t>1 </a:t>
                      </a:r>
                      <a:r>
                        <a:rPr lang="en-US" altLang="zh-CN" sz="1800" b="1" baseline="0" dirty="0">
                          <a:solidFill>
                            <a:schemeClr val="accent6">
                              <a:lumMod val="50000"/>
                            </a:schemeClr>
                          </a:solidFill>
                          <a:latin typeface="Times New Roman" panose="02020603050405020304" pitchFamily="18" charset="0"/>
                          <a:ea typeface="微软雅黑" panose="020B0503020204020204" pitchFamily="34" charset="-122"/>
                        </a:rPr>
                        <a:t>=1</a:t>
                      </a:r>
                      <a:r>
                        <a:rPr lang="zh-CN" altLang="en-US" sz="1800" b="1" baseline="0" dirty="0">
                          <a:solidFill>
                            <a:schemeClr val="accent6">
                              <a:lumMod val="50000"/>
                            </a:schemeClr>
                          </a:solidFill>
                          <a:latin typeface="Times New Roman" panose="02020603050405020304" pitchFamily="18" charset="0"/>
                          <a:ea typeface="微软雅黑" panose="020B0503020204020204" pitchFamily="34" charset="-122"/>
                        </a:rPr>
                        <a:t>（可控）</a:t>
                      </a:r>
                    </a:p>
                  </a:txBody>
                  <a:tcPr anchor="ctr"/>
                </a:tc>
                <a:extLst>
                  <a:ext uri="{0D108BD9-81ED-4DB2-BD59-A6C34878D82A}">
                    <a16:rowId xmlns:a16="http://schemas.microsoft.com/office/drawing/2014/main" val="10006"/>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成本绩效指数（CPI</a:t>
                      </a:r>
                      <a:r>
                        <a:rPr lang="en-US" altLang="zh-CN" sz="1800" b="0" baseline="0" dirty="0">
                          <a:latin typeface="Times New Roman" panose="02020603050405020304" pitchFamily="18" charset="0"/>
                          <a:ea typeface="微软雅黑" panose="020B0503020204020204" pitchFamily="34" charset="-122"/>
                        </a:rPr>
                        <a:t>=EV/AC</a:t>
                      </a:r>
                      <a:r>
                        <a:rPr lang="zh-CN" altLang="en-US" sz="1800" b="0" baseline="0" dirty="0">
                          <a:latin typeface="Times New Roman" panose="02020603050405020304" pitchFamily="18" charset="0"/>
                          <a:ea typeface="微软雅黑" panose="020B0503020204020204" pitchFamily="34" charset="-122"/>
                        </a:rPr>
                        <a:t>）</a:t>
                      </a:r>
                    </a:p>
                  </a:txBody>
                  <a:tcPr anchor="ctr"/>
                </a:tc>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1.001583259</a:t>
                      </a:r>
                      <a:r>
                        <a:rPr lang="en-US" altLang="zh-CN" sz="1800" b="0" baseline="0" dirty="0">
                          <a:latin typeface="Times New Roman" panose="02020603050405020304" pitchFamily="18" charset="0"/>
                          <a:ea typeface="微软雅黑" panose="020B0503020204020204" pitchFamily="34" charset="-122"/>
                        </a:rPr>
                        <a:t> </a:t>
                      </a:r>
                      <a:r>
                        <a:rPr lang="en-US" altLang="zh-CN" sz="1800" b="1" baseline="0" dirty="0">
                          <a:solidFill>
                            <a:schemeClr val="accent1"/>
                          </a:solidFill>
                          <a:latin typeface="Times New Roman" panose="02020603050405020304" pitchFamily="18" charset="0"/>
                          <a:ea typeface="微软雅黑" panose="020B0503020204020204" pitchFamily="34" charset="-122"/>
                        </a:rPr>
                        <a:t>&gt;1</a:t>
                      </a:r>
                      <a:r>
                        <a:rPr lang="zh-CN" altLang="en-US" sz="1800" b="1" baseline="0" dirty="0">
                          <a:solidFill>
                            <a:schemeClr val="accent1"/>
                          </a:solidFill>
                          <a:latin typeface="Times New Roman" panose="02020603050405020304" pitchFamily="18" charset="0"/>
                          <a:ea typeface="微软雅黑" panose="020B0503020204020204" pitchFamily="34" charset="-122"/>
                        </a:rPr>
                        <a:t>（节约）</a:t>
                      </a:r>
                    </a:p>
                  </a:txBody>
                  <a:tcPr anchor="ctr"/>
                </a:tc>
                <a:tc>
                  <a:txBody>
                    <a:bodyPr/>
                    <a:lstStyle/>
                    <a:p>
                      <a:pPr algn="l">
                        <a:buClrTx/>
                        <a:buSzTx/>
                        <a:buFontTx/>
                        <a:buNone/>
                      </a:pPr>
                      <a:r>
                        <a:rPr lang="en-US" altLang="zh-CN" sz="1800" b="0" baseline="0" dirty="0">
                          <a:latin typeface="Times New Roman" panose="02020603050405020304" pitchFamily="18" charset="0"/>
                          <a:ea typeface="微软雅黑" panose="020B0503020204020204" pitchFamily="34" charset="-122"/>
                        </a:rPr>
                        <a:t>0.919607342 </a:t>
                      </a:r>
                      <a:r>
                        <a:rPr lang="en-US" altLang="zh-CN" sz="1800" b="1" baseline="0" dirty="0">
                          <a:solidFill>
                            <a:srgbClr val="FF0000"/>
                          </a:solidFill>
                          <a:latin typeface="Times New Roman" panose="02020603050405020304" pitchFamily="18" charset="0"/>
                          <a:ea typeface="微软雅黑" panose="020B0503020204020204" pitchFamily="34" charset="-122"/>
                        </a:rPr>
                        <a:t>&lt;1 (</a:t>
                      </a:r>
                      <a:r>
                        <a:rPr lang="zh-CN" altLang="en-US" sz="1800" b="1" baseline="0" dirty="0">
                          <a:solidFill>
                            <a:srgbClr val="FF0000"/>
                          </a:solidFill>
                          <a:latin typeface="Times New Roman" panose="02020603050405020304" pitchFamily="18" charset="0"/>
                          <a:ea typeface="微软雅黑" panose="020B0503020204020204" pitchFamily="34" charset="-122"/>
                        </a:rPr>
                        <a:t>超支</a:t>
                      </a:r>
                      <a:r>
                        <a:rPr lang="en-US" altLang="zh-CN" sz="1800" b="1" baseline="0" dirty="0">
                          <a:solidFill>
                            <a:srgbClr val="FF0000"/>
                          </a:solidFill>
                          <a:latin typeface="Times New Roman" panose="02020603050405020304" pitchFamily="18" charset="0"/>
                          <a:ea typeface="微软雅黑" panose="020B0503020204020204" pitchFamily="34" charset="-122"/>
                        </a:rPr>
                        <a:t>)</a:t>
                      </a:r>
                    </a:p>
                  </a:txBody>
                  <a:tcPr anchor="ctr"/>
                </a:tc>
                <a:extLst>
                  <a:ext uri="{0D108BD9-81ED-4DB2-BD59-A6C34878D82A}">
                    <a16:rowId xmlns:a16="http://schemas.microsoft.com/office/drawing/2014/main" val="10007"/>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完工估算（</a:t>
                      </a:r>
                      <a:r>
                        <a:rPr lang="en-US" altLang="zh-CN" sz="1800" b="0" baseline="0" dirty="0">
                          <a:latin typeface="Times New Roman" panose="02020603050405020304" pitchFamily="18" charset="0"/>
                          <a:ea typeface="微软雅黑" panose="020B0503020204020204" pitchFamily="34" charset="-122"/>
                        </a:rPr>
                        <a:t>EAC1</a:t>
                      </a:r>
                      <a:r>
                        <a:rPr lang="zh-CN" altLang="en-US" sz="1800" b="0" baseline="0" dirty="0">
                          <a:latin typeface="Times New Roman" panose="02020603050405020304" pitchFamily="18" charset="0"/>
                          <a:ea typeface="微软雅黑" panose="020B0503020204020204" pitchFamily="34" charset="-122"/>
                        </a:rPr>
                        <a:t>）</a:t>
                      </a:r>
                    </a:p>
                  </a:txBody>
                  <a:tcPr anchor="ctr"/>
                </a:tc>
                <a:tc>
                  <a:txBody>
                    <a:bodyPr/>
                    <a:lstStyle/>
                    <a:p>
                      <a:pPr algn="l">
                        <a:buClrTx/>
                        <a:buSzTx/>
                        <a:buFontTx/>
                        <a:buNone/>
                      </a:pPr>
                      <a:r>
                        <a:rPr lang="zh-CN" altLang="en-US" sz="1800" dirty="0">
                          <a:latin typeface="Times New Roman" panose="02020603050405020304" pitchFamily="18" charset="0"/>
                          <a:ea typeface="微软雅黑" panose="020B0503020204020204" pitchFamily="34" charset="-122"/>
                          <a:sym typeface="+mn-ea"/>
                        </a:rPr>
                        <a:t>¥</a:t>
                      </a:r>
                      <a:r>
                        <a:rPr lang="zh-CN" altLang="en-US" sz="1800" baseline="0">
                          <a:latin typeface="Times New Roman" panose="02020603050405020304" pitchFamily="18" charset="0"/>
                          <a:ea typeface="微软雅黑" panose="020B0503020204020204" pitchFamily="34" charset="-122"/>
                        </a:rPr>
                        <a:t>735,348.00</a:t>
                      </a:r>
                    </a:p>
                  </a:txBody>
                  <a:tcPr anchor="ctr"/>
                </a:tc>
                <a:tc>
                  <a:txBody>
                    <a:bodyPr/>
                    <a:lstStyle/>
                    <a:p>
                      <a:pPr algn="l">
                        <a:buClrTx/>
                        <a:buSzTx/>
                        <a:buFontTx/>
                        <a:buNone/>
                      </a:pPr>
                      <a:r>
                        <a:rPr lang="zh-CN" altLang="en-US" sz="1800">
                          <a:latin typeface="Times New Roman" panose="02020603050405020304" pitchFamily="18" charset="0"/>
                          <a:ea typeface="微软雅黑" panose="020B0503020204020204" pitchFamily="34" charset="-122"/>
                          <a:sym typeface="+mn-ea"/>
                        </a:rPr>
                        <a:t>¥</a:t>
                      </a:r>
                      <a:r>
                        <a:rPr lang="zh-CN" altLang="en-US" sz="1800" baseline="0">
                          <a:latin typeface="Times New Roman" panose="02020603050405020304" pitchFamily="18" charset="0"/>
                          <a:ea typeface="微软雅黑" panose="020B0503020204020204" pitchFamily="34" charset="-122"/>
                        </a:rPr>
                        <a:t>749,013.00</a:t>
                      </a:r>
                    </a:p>
                  </a:txBody>
                  <a:tcPr anchor="ctr"/>
                </a:tc>
                <a:extLst>
                  <a:ext uri="{0D108BD9-81ED-4DB2-BD59-A6C34878D82A}">
                    <a16:rowId xmlns:a16="http://schemas.microsoft.com/office/drawing/2014/main" val="10008"/>
                  </a:ext>
                </a:extLst>
              </a:tr>
              <a:tr h="381000">
                <a:tc>
                  <a:txBody>
                    <a:bodyPr/>
                    <a:lstStyle/>
                    <a:p>
                      <a:pPr algn="l">
                        <a:buClrTx/>
                        <a:buSzTx/>
                        <a:buFontTx/>
                        <a:buNone/>
                      </a:pPr>
                      <a:r>
                        <a:rPr lang="zh-CN" altLang="en-US" sz="1800" b="0" baseline="0" dirty="0">
                          <a:latin typeface="Times New Roman" panose="02020603050405020304" pitchFamily="18" charset="0"/>
                          <a:ea typeface="微软雅黑" panose="020B0503020204020204" pitchFamily="34" charset="-122"/>
                        </a:rPr>
                        <a:t>完工尚需绩效指数（TCPI）</a:t>
                      </a:r>
                    </a:p>
                  </a:txBody>
                  <a:tcPr anchor="ctr"/>
                </a:tc>
                <a:tc>
                  <a:txBody>
                    <a:bodyPr/>
                    <a:lstStyle/>
                    <a:p>
                      <a:pPr algn="l">
                        <a:buClrTx/>
                        <a:buSzTx/>
                        <a:buFontTx/>
                        <a:buNone/>
                      </a:pPr>
                      <a:r>
                        <a:rPr lang="zh-CN" altLang="en-US" sz="1800" b="0" baseline="0">
                          <a:latin typeface="Times New Roman" panose="02020603050405020304" pitchFamily="18" charset="0"/>
                          <a:ea typeface="微软雅黑" panose="020B0503020204020204" pitchFamily="34" charset="-122"/>
                        </a:rPr>
                        <a:t>0.94</a:t>
                      </a:r>
                    </a:p>
                  </a:txBody>
                  <a:tcPr anchor="ctr"/>
                </a:tc>
                <a:tc>
                  <a:txBody>
                    <a:bodyPr/>
                    <a:lstStyle/>
                    <a:p>
                      <a:pPr algn="l">
                        <a:buClrTx/>
                        <a:buSzTx/>
                        <a:buFontTx/>
                        <a:buNone/>
                      </a:pPr>
                      <a:r>
                        <a:rPr lang="zh-CN" altLang="en-US" sz="1800" baseline="0">
                          <a:latin typeface="Times New Roman" panose="02020603050405020304" pitchFamily="18" charset="0"/>
                          <a:ea typeface="微软雅黑" panose="020B0503020204020204" pitchFamily="34" charset="-122"/>
                        </a:rPr>
                        <a:t>1.01</a:t>
                      </a:r>
                    </a:p>
                  </a:txBody>
                  <a:tcPr anchor="ctr"/>
                </a:tc>
                <a:extLst>
                  <a:ext uri="{0D108BD9-81ED-4DB2-BD59-A6C34878D82A}">
                    <a16:rowId xmlns:a16="http://schemas.microsoft.com/office/drawing/2014/main" val="10009"/>
                  </a:ext>
                </a:extLst>
              </a:tr>
            </a:tbl>
          </a:graphicData>
        </a:graphic>
      </p:graphicFrame>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挣值分析（EVM）</a:t>
            </a:r>
          </a:p>
          <a:p>
            <a:pPr lvl="1"/>
            <a:endParaRPr lang="zh-CN" altLang="en-US" dirty="0"/>
          </a:p>
        </p:txBody>
      </p:sp>
      <p:sp>
        <p:nvSpPr>
          <p:cNvPr id="4" name="灯片编号占位符 3"/>
          <p:cNvSpPr>
            <a:spLocks noGrp="1"/>
          </p:cNvSpPr>
          <p:nvPr>
            <p:ph type="sldNum" sz="quarter" idx="12"/>
          </p:nvPr>
        </p:nvSpPr>
        <p:spPr/>
        <p:txBody>
          <a:bodyPr/>
          <a:lstStyle/>
          <a:p>
            <a:fld id="{DF1F18C4-64A9-E845-BE72-B7990E53477B}" type="slidenum">
              <a:rPr lang="zh-CN" altLang="en-US" smtClean="0"/>
              <a:pPr/>
              <a:t>53</a:t>
            </a:fld>
            <a:endParaRPr lang="zh-CN" altLang="en-US" dirty="0"/>
          </a:p>
        </p:txBody>
      </p:sp>
      <p:sp>
        <p:nvSpPr>
          <p:cNvPr id="3" name="标题 2"/>
          <p:cNvSpPr>
            <a:spLocks noGrp="1" noChangeAspect="1"/>
          </p:cNvSpPr>
          <p:nvPr>
            <p:ph type="title"/>
          </p:nvPr>
        </p:nvSpPr>
        <p:spPr/>
        <p:txBody>
          <a:bodyPr/>
          <a:lstStyle/>
          <a:p>
            <a:r>
              <a:rPr lang="zh-CN" altLang="en-US"/>
              <a:t>控制成本</a:t>
            </a:r>
          </a:p>
        </p:txBody>
      </p:sp>
      <p:pic>
        <p:nvPicPr>
          <p:cNvPr id="7" name="图片 6"/>
          <p:cNvPicPr>
            <a:picLocks noChangeAspect="1"/>
          </p:cNvPicPr>
          <p:nvPr/>
        </p:nvPicPr>
        <p:blipFill>
          <a:blip r:embed="rId2"/>
          <a:stretch>
            <a:fillRect/>
          </a:stretch>
        </p:blipFill>
        <p:spPr>
          <a:xfrm>
            <a:off x="1513037" y="1848116"/>
            <a:ext cx="5426476" cy="3995335"/>
          </a:xfrm>
          <a:prstGeom prst="rect">
            <a:avLst/>
          </a:prstGeom>
        </p:spPr>
      </p:pic>
      <p:sp>
        <p:nvSpPr>
          <p:cNvPr id="6" name="文本框 5">
            <a:extLst>
              <a:ext uri="{FF2B5EF4-FFF2-40B4-BE49-F238E27FC236}">
                <a16:creationId xmlns:a16="http://schemas.microsoft.com/office/drawing/2014/main" id="{94C43A28-6D17-0F57-0A14-2A2DFAF894B5}"/>
              </a:ext>
            </a:extLst>
          </p:cNvPr>
          <p:cNvSpPr txBox="1"/>
          <p:nvPr/>
        </p:nvSpPr>
        <p:spPr>
          <a:xfrm>
            <a:off x="6994606" y="2776687"/>
            <a:ext cx="5034031" cy="2031325"/>
          </a:xfrm>
          <a:prstGeom prst="rect">
            <a:avLst/>
          </a:prstGeom>
          <a:noFill/>
        </p:spPr>
        <p:txBody>
          <a:bodyPr wrap="square">
            <a:spAutoFit/>
          </a:bodyPr>
          <a:lstStyle/>
          <a:p>
            <a:r>
              <a:rPr lang="zh-CN" altLang="en-US" b="1" dirty="0"/>
              <a:t>本项目中：</a:t>
            </a:r>
            <a:endParaRPr lang="en-US" altLang="zh-CN" b="1" dirty="0"/>
          </a:p>
          <a:p>
            <a:r>
              <a:rPr lang="zh-CN" altLang="en-US" dirty="0"/>
              <a:t>用于购入必要设备的款项为</a:t>
            </a:r>
            <a:r>
              <a:rPr lang="en-US" altLang="zh-CN" dirty="0"/>
              <a:t>15842330</a:t>
            </a:r>
            <a:r>
              <a:rPr lang="zh-CN" altLang="en-US" dirty="0"/>
              <a:t>元</a:t>
            </a:r>
            <a:endParaRPr lang="en-US" altLang="zh-CN" dirty="0"/>
          </a:p>
          <a:p>
            <a:r>
              <a:rPr lang="zh-CN" altLang="en-US" dirty="0"/>
              <a:t>租用工位款项为</a:t>
            </a:r>
            <a:r>
              <a:rPr lang="en-US" altLang="zh-CN" dirty="0"/>
              <a:t>49500</a:t>
            </a:r>
            <a:r>
              <a:rPr lang="zh-CN" altLang="en-US" dirty="0"/>
              <a:t>元</a:t>
            </a:r>
            <a:endParaRPr lang="en-US" altLang="zh-CN" dirty="0"/>
          </a:p>
          <a:p>
            <a:r>
              <a:rPr lang="zh-CN" altLang="en-US" dirty="0"/>
              <a:t>项目开发费用为</a:t>
            </a:r>
            <a:r>
              <a:rPr lang="en-US" altLang="zh-CN" dirty="0"/>
              <a:t>752881</a:t>
            </a:r>
            <a:r>
              <a:rPr lang="zh-CN" altLang="en-US" dirty="0"/>
              <a:t>元</a:t>
            </a:r>
            <a:endParaRPr lang="en-US" altLang="zh-CN" dirty="0"/>
          </a:p>
          <a:p>
            <a:r>
              <a:rPr lang="zh-CN" altLang="en-US" dirty="0"/>
              <a:t>共计</a:t>
            </a:r>
            <a:r>
              <a:rPr lang="en-US" altLang="zh-CN" dirty="0"/>
              <a:t>2386614</a:t>
            </a:r>
            <a:r>
              <a:rPr lang="zh-CN" altLang="en-US" dirty="0"/>
              <a:t>元，基本约等于预算款项</a:t>
            </a:r>
            <a:endParaRPr lang="en-US" altLang="zh-CN" dirty="0"/>
          </a:p>
          <a:p>
            <a:r>
              <a:rPr lang="zh-CN" altLang="en-US" dirty="0"/>
              <a:t>相比估算，剔除了采购师等人员安排，并对验收时各种场地服务的款项做了剪枝。</a:t>
            </a: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71E5A9-E0A0-EAC1-825C-423EFCA3FE22}"/>
              </a:ext>
            </a:extLst>
          </p:cNvPr>
          <p:cNvSpPr>
            <a:spLocks noGrp="1"/>
          </p:cNvSpPr>
          <p:nvPr>
            <p:ph type="sldNum" sz="quarter" idx="12"/>
          </p:nvPr>
        </p:nvSpPr>
        <p:spPr/>
        <p:txBody>
          <a:bodyPr/>
          <a:lstStyle/>
          <a:p>
            <a:fld id="{DF1F18C4-64A9-E845-BE72-B7990E53477B}" type="slidenum">
              <a:rPr kumimoji="1" lang="zh-CN" altLang="en-US" smtClean="0"/>
              <a:t>54</a:t>
            </a:fld>
            <a:endParaRPr kumimoji="1" lang="zh-CN" altLang="en-US"/>
          </a:p>
        </p:txBody>
      </p:sp>
      <p:sp>
        <p:nvSpPr>
          <p:cNvPr id="3" name="内容占位符 2">
            <a:extLst>
              <a:ext uri="{FF2B5EF4-FFF2-40B4-BE49-F238E27FC236}">
                <a16:creationId xmlns:a16="http://schemas.microsoft.com/office/drawing/2014/main" id="{B0AD3BA3-0F0E-992E-CC22-68746DA43926}"/>
              </a:ext>
            </a:extLst>
          </p:cNvPr>
          <p:cNvSpPr>
            <a:spLocks noGrp="1"/>
          </p:cNvSpPr>
          <p:nvPr>
            <p:ph sz="quarter" idx="13"/>
          </p:nvPr>
        </p:nvSpPr>
        <p:spPr/>
        <p:txBody>
          <a:bodyPr/>
          <a:lstStyle/>
          <a:p>
            <a:r>
              <a:rPr kumimoji="1" lang="zh-CN" altLang="en-US" b="1" dirty="0"/>
              <a:t>敬请老师批评指正！</a:t>
            </a:r>
          </a:p>
        </p:txBody>
      </p:sp>
    </p:spTree>
    <p:extLst>
      <p:ext uri="{BB962C8B-B14F-4D97-AF65-F5344CB8AC3E}">
        <p14:creationId xmlns:p14="http://schemas.microsoft.com/office/powerpoint/2010/main" val="315669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1738391">
            <a:off x="7029646" y="4222047"/>
            <a:ext cx="5059030" cy="4544909"/>
            <a:chOff x="-407906" y="-877464"/>
            <a:chExt cx="6915001" cy="6212268"/>
          </a:xfrm>
          <a:solidFill>
            <a:srgbClr val="0598FF">
              <a:alpha val="21000"/>
            </a:srgbClr>
          </a:solidFill>
        </p:grpSpPr>
        <p:sp>
          <p:nvSpPr>
            <p:cNvPr id="5" name="Freeform 71"/>
            <p:cNvSpPr>
              <a:spLocks noEditPoints="1"/>
            </p:cNvSpPr>
            <p:nvPr>
              <p:custDataLst>
                <p:tags r:id="rId14"/>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6" name="Freeform 71"/>
            <p:cNvSpPr>
              <a:spLocks noEditPoints="1"/>
            </p:cNvSpPr>
            <p:nvPr>
              <p:custDataLst>
                <p:tags r:id="rId15"/>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7" name="Freeform 71"/>
            <p:cNvSpPr>
              <a:spLocks noEditPoints="1"/>
            </p:cNvSpPr>
            <p:nvPr>
              <p:custDataLst>
                <p:tags r:id="rId16"/>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sp>
        <p:nvSpPr>
          <p:cNvPr id="26" name="Rectangle 6"/>
          <p:cNvSpPr/>
          <p:nvPr/>
        </p:nvSpPr>
        <p:spPr>
          <a:xfrm>
            <a:off x="495300" y="714375"/>
            <a:ext cx="10198735" cy="1156407"/>
          </a:xfrm>
          <a:prstGeom prst="rect">
            <a:avLst/>
          </a:prstGeom>
        </p:spPr>
        <p:txBody>
          <a:bodyPr wrap="square">
            <a:spAutoFit/>
          </a:bodyPr>
          <a:lstStyle/>
          <a:p>
            <a:pPr marL="285750" indent="-285750" fontAlgn="auto">
              <a:lnSpc>
                <a:spcPct val="150000"/>
              </a:lnSpc>
              <a:buFont typeface="Arial" panose="020B0604020202020204" pitchFamily="34" charset="0"/>
              <a:buChar char="•"/>
            </a:pPr>
            <a:r>
              <a:rPr lang="en-GB" sz="1600" dirty="0">
                <a:solidFill>
                  <a:schemeClr val="tx1"/>
                </a:solidFill>
                <a:latin typeface="Microsoft YaHei" panose="020B0503020204020204" pitchFamily="34" charset="-122"/>
                <a:ea typeface="Microsoft YaHei" panose="020B0503020204020204" pitchFamily="34" charset="-122"/>
                <a:cs typeface="+mn-ea"/>
                <a:sym typeface="+mn-lt"/>
              </a:rPr>
              <a:t>加密货币是使用</a:t>
            </a:r>
            <a:r>
              <a:rPr lang="en-GB" sz="1600" dirty="0">
                <a:solidFill>
                  <a:srgbClr val="0598FF"/>
                </a:solidFill>
                <a:latin typeface="Microsoft YaHei" panose="020B0503020204020204" pitchFamily="34" charset="-122"/>
                <a:ea typeface="Microsoft YaHei" panose="020B0503020204020204" pitchFamily="34" charset="-122"/>
                <a:cs typeface="+mn-ea"/>
                <a:sym typeface="+mn-lt"/>
              </a:rPr>
              <a:t>分布式账本</a:t>
            </a:r>
            <a:r>
              <a:rPr lang="en-GB" sz="1600" dirty="0">
                <a:solidFill>
                  <a:schemeClr val="tx1"/>
                </a:solidFill>
                <a:latin typeface="Microsoft YaHei" panose="020B0503020204020204" pitchFamily="34" charset="-122"/>
                <a:ea typeface="Microsoft YaHei" panose="020B0503020204020204" pitchFamily="34" charset="-122"/>
                <a:cs typeface="+mn-ea"/>
                <a:sym typeface="+mn-lt"/>
              </a:rPr>
              <a:t>来存储加密交易纪录的数字货币，是区块链技术创新下的新型金融工具</a:t>
            </a:r>
          </a:p>
          <a:p>
            <a:pPr marL="285750" indent="-285750" fontAlgn="auto">
              <a:lnSpc>
                <a:spcPct val="150000"/>
              </a:lnSpc>
              <a:buFont typeface="Arial" panose="020B0604020202020204" pitchFamily="34" charset="0"/>
              <a:buChar char="•"/>
            </a:pPr>
            <a:r>
              <a:rPr lang="en-GB" sz="1600" dirty="0" err="1">
                <a:latin typeface="Microsoft YaHei" panose="020B0503020204020204" pitchFamily="34" charset="-122"/>
                <a:ea typeface="Microsoft YaHei" panose="020B0503020204020204" pitchFamily="34" charset="-122"/>
                <a:cs typeface="+mn-ea"/>
                <a:sym typeface="+mn-lt"/>
              </a:rPr>
              <a:t>加密货币</a:t>
            </a:r>
            <a:r>
              <a:rPr lang="en-GB" sz="1600" dirty="0" err="1">
                <a:solidFill>
                  <a:schemeClr val="tx1"/>
                </a:solidFill>
                <a:latin typeface="Microsoft YaHei" panose="020B0503020204020204" pitchFamily="34" charset="-122"/>
                <a:ea typeface="Microsoft YaHei" panose="020B0503020204020204" pitchFamily="34" charset="-122"/>
                <a:cs typeface="+mn-ea"/>
                <a:sym typeface="+mn-lt"/>
              </a:rPr>
              <a:t>匿名性特征在有效保护用户隐私的同时，也为网络犯罪提供了“保护伞</a:t>
            </a:r>
            <a:r>
              <a:rPr lang="en-GB" sz="1600" dirty="0">
                <a:solidFill>
                  <a:schemeClr val="tx1"/>
                </a:solidFill>
                <a:latin typeface="Microsoft YaHei" panose="020B0503020204020204" pitchFamily="34" charset="-122"/>
                <a:ea typeface="Microsoft YaHei" panose="020B0503020204020204" pitchFamily="34" charset="-122"/>
                <a:cs typeface="+mn-ea"/>
                <a:sym typeface="+mn-lt"/>
              </a:rPr>
              <a:t>”</a:t>
            </a:r>
          </a:p>
          <a:p>
            <a:pPr marL="285750" indent="-285750" fontAlgn="auto">
              <a:lnSpc>
                <a:spcPct val="150000"/>
              </a:lnSpc>
              <a:buFont typeface="Arial" panose="020B0604020202020204" pitchFamily="34" charset="0"/>
              <a:buChar char="•"/>
            </a:pPr>
            <a:r>
              <a:rPr lang="en-GB" sz="1600" dirty="0">
                <a:solidFill>
                  <a:schemeClr val="tx1"/>
                </a:solidFill>
                <a:latin typeface="Microsoft YaHei" panose="020B0503020204020204" pitchFamily="34" charset="-122"/>
                <a:ea typeface="Microsoft YaHei" panose="020B0503020204020204" pitchFamily="34" charset="-122"/>
                <a:cs typeface="+mn-ea"/>
                <a:sym typeface="+mn-lt"/>
              </a:rPr>
              <a:t>链上交易监管难，犯罪行为识别难，犯罪事实认定难</a:t>
            </a:r>
            <a:r>
              <a:rPr lang="en-US" altLang="en-GB" sz="1600" dirty="0">
                <a:solidFill>
                  <a:schemeClr val="tx1"/>
                </a:solidFill>
                <a:latin typeface="Microsoft YaHei" panose="020B0503020204020204" pitchFamily="34" charset="-122"/>
                <a:ea typeface="Microsoft YaHei" panose="020B0503020204020204" pitchFamily="34" charset="-122"/>
                <a:cs typeface="+mn-ea"/>
                <a:sym typeface="+mn-lt"/>
              </a:rPr>
              <a:t>——</a:t>
            </a:r>
            <a:r>
              <a:rPr lang="en-GB" sz="1600" dirty="0" err="1">
                <a:solidFill>
                  <a:schemeClr val="tx1"/>
                </a:solidFill>
                <a:latin typeface="Microsoft YaHei" panose="020B0503020204020204" pitchFamily="34" charset="-122"/>
                <a:ea typeface="Microsoft YaHei" panose="020B0503020204020204" pitchFamily="34" charset="-122"/>
                <a:cs typeface="+mn-ea"/>
                <a:sym typeface="+mn-lt"/>
              </a:rPr>
              <a:t>全球加密货币犯罪规模在快速增长</a:t>
            </a:r>
            <a:endParaRPr lang="en-GB" sz="1600" dirty="0">
              <a:solidFill>
                <a:schemeClr val="tx1"/>
              </a:solidFill>
              <a:latin typeface="Microsoft YaHei" panose="020B0503020204020204" pitchFamily="34" charset="-122"/>
              <a:ea typeface="Microsoft YaHei" panose="020B0503020204020204" pitchFamily="34" charset="-122"/>
              <a:cs typeface="+mn-ea"/>
              <a:sym typeface="+mn-lt"/>
            </a:endParaRPr>
          </a:p>
        </p:txBody>
      </p:sp>
      <p:sp>
        <p:nvSpPr>
          <p:cNvPr id="82" name="矩形 81"/>
          <p:cNvSpPr/>
          <p:nvPr>
            <p:custDataLst>
              <p:tags r:id="rId1"/>
            </p:custDataLst>
          </p:nvPr>
        </p:nvSpPr>
        <p:spPr>
          <a:xfrm>
            <a:off x="292100" y="2306955"/>
            <a:ext cx="2693670" cy="4076065"/>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6" name="矩形 85"/>
          <p:cNvSpPr/>
          <p:nvPr>
            <p:custDataLst>
              <p:tags r:id="rId2"/>
            </p:custDataLst>
          </p:nvPr>
        </p:nvSpPr>
        <p:spPr>
          <a:xfrm>
            <a:off x="364490" y="4081145"/>
            <a:ext cx="2621280" cy="1392555"/>
          </a:xfrm>
          <a:prstGeom prst="rect">
            <a:avLst/>
          </a:prstGeom>
        </p:spPr>
        <p:txBody>
          <a:bodyPr wrap="square">
            <a:noAutofit/>
          </a:bodyPr>
          <a:lstStyle/>
          <a:p>
            <a:pPr algn="ctr">
              <a:lnSpc>
                <a:spcPct val="150000"/>
              </a:lnSpc>
            </a:pP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2019年4月，衡阳市公安局珠晖分局发文称破获一起加密货币诈骗案件，涉案金额达</a:t>
            </a:r>
            <a:r>
              <a:rPr lang="en-GB" altLang="zh-CN" sz="1600" b="1" dirty="0">
                <a:solidFill>
                  <a:srgbClr val="FF0000"/>
                </a:solidFill>
                <a:latin typeface="微软雅黑" panose="020B0503020204020204" charset="-122"/>
                <a:ea typeface="微软雅黑" panose="020B0503020204020204" charset="-122"/>
                <a:cs typeface="微软雅黑" panose="020B0503020204020204" charset="-122"/>
                <a:sym typeface="+mn-lt"/>
              </a:rPr>
              <a:t>3亿余元</a:t>
            </a: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人民币。</a:t>
            </a:r>
          </a:p>
        </p:txBody>
      </p:sp>
      <p:pic>
        <p:nvPicPr>
          <p:cNvPr id="88" name="图片 87"/>
          <p:cNvPicPr>
            <a:picLocks noChangeAspect="1"/>
          </p:cNvPicPr>
          <p:nvPr>
            <p:custDataLst>
              <p:tags r:id="rId3"/>
            </p:custDataLst>
          </p:nvPr>
        </p:nvPicPr>
        <p:blipFill>
          <a:blip r:embed="rId19"/>
          <a:stretch>
            <a:fillRect/>
          </a:stretch>
        </p:blipFill>
        <p:spPr>
          <a:xfrm>
            <a:off x="530860" y="2464435"/>
            <a:ext cx="2216150" cy="1467485"/>
          </a:xfrm>
          <a:prstGeom prst="rect">
            <a:avLst/>
          </a:prstGeom>
        </p:spPr>
      </p:pic>
      <p:sp>
        <p:nvSpPr>
          <p:cNvPr id="105" name="矩形 104"/>
          <p:cNvSpPr/>
          <p:nvPr>
            <p:custDataLst>
              <p:tags r:id="rId4"/>
            </p:custDataLst>
          </p:nvPr>
        </p:nvSpPr>
        <p:spPr>
          <a:xfrm>
            <a:off x="3200400" y="2306955"/>
            <a:ext cx="2693670" cy="40767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06" name="矩形 105"/>
          <p:cNvSpPr/>
          <p:nvPr>
            <p:custDataLst>
              <p:tags r:id="rId5"/>
            </p:custDataLst>
          </p:nvPr>
        </p:nvSpPr>
        <p:spPr>
          <a:xfrm>
            <a:off x="3272790" y="4081145"/>
            <a:ext cx="2621280" cy="1210945"/>
          </a:xfrm>
          <a:prstGeom prst="rect">
            <a:avLst/>
          </a:prstGeom>
        </p:spPr>
        <p:txBody>
          <a:bodyPr wrap="square">
            <a:noAutofit/>
          </a:bodyPr>
          <a:lstStyle/>
          <a:p>
            <a:pPr algn="ctr">
              <a:lnSpc>
                <a:spcPct val="150000"/>
              </a:lnSpc>
            </a:pP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2022年1月，徐州警方公布加密货币钓鱼盗窃案件，仅2个月时间犯罪嫌疑人就获利超过</a:t>
            </a:r>
            <a:r>
              <a:rPr lang="en-GB" altLang="zh-CN" sz="1600" b="1" dirty="0">
                <a:solidFill>
                  <a:srgbClr val="FF0000"/>
                </a:solidFill>
                <a:latin typeface="微软雅黑" panose="020B0503020204020204" charset="-122"/>
                <a:ea typeface="微软雅黑" panose="020B0503020204020204" charset="-122"/>
                <a:cs typeface="微软雅黑" panose="020B0503020204020204" charset="-122"/>
                <a:sym typeface="+mn-lt"/>
              </a:rPr>
              <a:t>500万元</a:t>
            </a: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人民币。</a:t>
            </a:r>
          </a:p>
        </p:txBody>
      </p:sp>
      <p:sp>
        <p:nvSpPr>
          <p:cNvPr id="110" name="矩形 109"/>
          <p:cNvSpPr/>
          <p:nvPr>
            <p:custDataLst>
              <p:tags r:id="rId6"/>
            </p:custDataLst>
          </p:nvPr>
        </p:nvSpPr>
        <p:spPr>
          <a:xfrm>
            <a:off x="6108700" y="2306955"/>
            <a:ext cx="2693670" cy="40767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1" name="矩形 110"/>
          <p:cNvSpPr/>
          <p:nvPr>
            <p:custDataLst>
              <p:tags r:id="rId7"/>
            </p:custDataLst>
          </p:nvPr>
        </p:nvSpPr>
        <p:spPr>
          <a:xfrm>
            <a:off x="6181090" y="4081145"/>
            <a:ext cx="2621280" cy="1210945"/>
          </a:xfrm>
          <a:prstGeom prst="rect">
            <a:avLst/>
          </a:prstGeom>
        </p:spPr>
        <p:txBody>
          <a:bodyPr wrap="square">
            <a:noAutofit/>
          </a:bodyPr>
          <a:lstStyle/>
          <a:p>
            <a:pPr algn="ctr">
              <a:lnSpc>
                <a:spcPct val="150000"/>
              </a:lnSpc>
            </a:pP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不法分子利用加密货币的匿名性进行新型违法犯罪活动，结合小众通信工具的使用，已经成为</a:t>
            </a:r>
            <a:r>
              <a:rPr lang="en-GB" altLang="zh-CN" sz="1600" b="1" dirty="0">
                <a:solidFill>
                  <a:srgbClr val="FF0000"/>
                </a:solidFill>
                <a:latin typeface="微软雅黑" panose="020B0503020204020204" charset="-122"/>
                <a:ea typeface="微软雅黑" panose="020B0503020204020204" charset="-122"/>
                <a:cs typeface="微软雅黑" panose="020B0503020204020204" charset="-122"/>
                <a:sym typeface="+mn-lt"/>
              </a:rPr>
              <a:t>逃避监管</a:t>
            </a: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的主要手段之一。</a:t>
            </a:r>
          </a:p>
        </p:txBody>
      </p:sp>
      <p:sp>
        <p:nvSpPr>
          <p:cNvPr id="115" name="矩形 114"/>
          <p:cNvSpPr/>
          <p:nvPr>
            <p:custDataLst>
              <p:tags r:id="rId8"/>
            </p:custDataLst>
          </p:nvPr>
        </p:nvSpPr>
        <p:spPr>
          <a:xfrm>
            <a:off x="9017000" y="2306955"/>
            <a:ext cx="2693670" cy="40767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6" name="矩形 115"/>
          <p:cNvSpPr/>
          <p:nvPr>
            <p:custDataLst>
              <p:tags r:id="rId9"/>
            </p:custDataLst>
          </p:nvPr>
        </p:nvSpPr>
        <p:spPr>
          <a:xfrm>
            <a:off x="9089390" y="4081145"/>
            <a:ext cx="2621280" cy="1210945"/>
          </a:xfrm>
          <a:prstGeom prst="rect">
            <a:avLst/>
          </a:prstGeom>
        </p:spPr>
        <p:txBody>
          <a:bodyPr wrap="square">
            <a:noAutofit/>
          </a:bodyPr>
          <a:lstStyle/>
          <a:p>
            <a:pPr algn="ctr">
              <a:lnSpc>
                <a:spcPct val="150000"/>
              </a:lnSpc>
            </a:pP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区块链相关犯罪包括勒索、洗钱、内幕交易、诈骗、恐怖主义融资等，据多家研究机构统计，2021年全球虚拟货币犯罪规模超</a:t>
            </a:r>
            <a:r>
              <a:rPr lang="en-GB" altLang="zh-CN" sz="1600" b="1" dirty="0">
                <a:solidFill>
                  <a:srgbClr val="FF0000"/>
                </a:solidFill>
                <a:latin typeface="微软雅黑" panose="020B0503020204020204" charset="-122"/>
                <a:ea typeface="微软雅黑" panose="020B0503020204020204" charset="-122"/>
                <a:cs typeface="微软雅黑" panose="020B0503020204020204" charset="-122"/>
                <a:sym typeface="+mn-lt"/>
              </a:rPr>
              <a:t>百亿美元</a:t>
            </a:r>
            <a:r>
              <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lt"/>
              </a:rPr>
              <a:t>。</a:t>
            </a:r>
          </a:p>
        </p:txBody>
      </p:sp>
      <p:pic>
        <p:nvPicPr>
          <p:cNvPr id="118" name="图片 117"/>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3439160" y="2454275"/>
            <a:ext cx="2216150" cy="1477645"/>
          </a:xfrm>
          <a:prstGeom prst="rect">
            <a:avLst/>
          </a:prstGeom>
        </p:spPr>
      </p:pic>
      <p:pic>
        <p:nvPicPr>
          <p:cNvPr id="2050" name="Picture 2" descr="查看源图像"/>
          <p:cNvPicPr>
            <a:picLocks noChangeAspect="1" noChangeArrowheads="1"/>
          </p:cNvPicPr>
          <p:nvPr>
            <p:custDataLst>
              <p:tags r:id="rId11"/>
            </p:custDataLst>
          </p:nvPr>
        </p:nvPicPr>
        <p:blipFill>
          <a:blip r:embed="rId21">
            <a:extLst>
              <a:ext uri="{28A0092B-C50C-407E-A947-70E740481C1C}">
                <a14:useLocalDpi xmlns:a14="http://schemas.microsoft.com/office/drawing/2010/main" val="0"/>
              </a:ext>
            </a:extLst>
          </a:blip>
          <a:srcRect/>
          <a:stretch>
            <a:fillRect/>
          </a:stretch>
        </p:blipFill>
        <p:spPr bwMode="auto">
          <a:xfrm>
            <a:off x="6347460" y="2464435"/>
            <a:ext cx="2223135" cy="14674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金钱损失箭头向下商业和金融图标免费下载-图标m-yvbmqmyqv-新图网"/>
          <p:cNvPicPr>
            <a:picLocks noChangeAspect="1" noChangeArrowheads="1"/>
          </p:cNvPicPr>
          <p:nvPr>
            <p:custDataLst>
              <p:tags r:id="rId12"/>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9353550" y="2464435"/>
            <a:ext cx="2080260" cy="1467485"/>
          </a:xfrm>
          <a:prstGeom prst="rect">
            <a:avLst/>
          </a:prstGeom>
          <a:noFill/>
          <a:extLst>
            <a:ext uri="{909E8E84-426E-40DD-AFC4-6F175D3DCCD1}">
              <a14:hiddenFill xmlns:a14="http://schemas.microsoft.com/office/drawing/2010/main">
                <a:solidFill>
                  <a:srgbClr val="FFFFFF"/>
                </a:solidFill>
              </a14:hiddenFill>
            </a:ext>
          </a:extLst>
        </p:spPr>
      </p:pic>
      <p:pic>
        <p:nvPicPr>
          <p:cNvPr id="120" name="图片 119" descr="校徽"/>
          <p:cNvPicPr>
            <a:picLocks noChangeAspect="1"/>
          </p:cNvPicPr>
          <p:nvPr>
            <p:custDataLst>
              <p:tags r:id="rId13"/>
            </p:custDataLst>
          </p:nvPr>
        </p:nvPicPr>
        <p:blipFill>
          <a:blip r:embed="rId23"/>
          <a:stretch>
            <a:fillRect/>
          </a:stretch>
        </p:blipFill>
        <p:spPr>
          <a:xfrm>
            <a:off x="11531600" y="6197600"/>
            <a:ext cx="660400" cy="660400"/>
          </a:xfrm>
          <a:prstGeom prst="rect">
            <a:avLst/>
          </a:prstGeom>
        </p:spPr>
      </p:pic>
      <p:sp>
        <p:nvSpPr>
          <p:cNvPr id="9" name="标题 8">
            <a:extLst>
              <a:ext uri="{FF2B5EF4-FFF2-40B4-BE49-F238E27FC236}">
                <a16:creationId xmlns:a16="http://schemas.microsoft.com/office/drawing/2014/main" id="{0546960D-171B-2A4E-B029-C47BD637F336}"/>
              </a:ext>
            </a:extLst>
          </p:cNvPr>
          <p:cNvSpPr>
            <a:spLocks noGrp="1"/>
          </p:cNvSpPr>
          <p:nvPr>
            <p:ph type="title"/>
          </p:nvPr>
        </p:nvSpPr>
        <p:spPr/>
        <p:txBody>
          <a:bodyPr>
            <a:normAutofit/>
          </a:bodyPr>
          <a:lstStyle/>
          <a:p>
            <a:r>
              <a:rPr lang="zh-CN" altLang="en-US" sz="4400" dirty="0">
                <a:solidFill>
                  <a:schemeClr val="tx1"/>
                </a:solidFill>
                <a:cs typeface="+mn-ea"/>
                <a:sym typeface="+mn-lt"/>
              </a:rPr>
              <a:t>网络犯罪高速增长</a:t>
            </a:r>
            <a:endParaRPr lang="zh-CN" altLang="en-US" dirty="0"/>
          </a:p>
        </p:txBody>
      </p:sp>
    </p:spTree>
  </p:cSld>
  <p:clrMapOvr>
    <a:masterClrMapping/>
  </p:clrMapOvr>
  <p:transition spd="slow" advTm="8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rot="1738391">
            <a:off x="7029646" y="4222047"/>
            <a:ext cx="5059030" cy="4544909"/>
            <a:chOff x="-407906" y="-877464"/>
            <a:chExt cx="6915001" cy="6212268"/>
          </a:xfrm>
          <a:solidFill>
            <a:srgbClr val="0598FF">
              <a:alpha val="21000"/>
            </a:srgbClr>
          </a:solidFill>
        </p:grpSpPr>
        <p:sp>
          <p:nvSpPr>
            <p:cNvPr id="27" name="Freeform 71"/>
            <p:cNvSpPr>
              <a:spLocks noEditPoints="1"/>
            </p:cNvSpPr>
            <p:nvPr>
              <p:custDataLst>
                <p:tags r:id="rId30"/>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28" name="Freeform 71"/>
            <p:cNvSpPr>
              <a:spLocks noEditPoints="1"/>
            </p:cNvSpPr>
            <p:nvPr>
              <p:custDataLst>
                <p:tags r:id="rId31"/>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29" name="Freeform 71"/>
            <p:cNvSpPr>
              <a:spLocks noEditPoints="1"/>
            </p:cNvSpPr>
            <p:nvPr>
              <p:custDataLst>
                <p:tags r:id="rId32"/>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pic>
        <p:nvPicPr>
          <p:cNvPr id="17" name="图片 16" descr="校徽"/>
          <p:cNvPicPr>
            <a:picLocks noChangeAspect="1"/>
          </p:cNvPicPr>
          <p:nvPr>
            <p:custDataLst>
              <p:tags r:id="rId1"/>
            </p:custDataLst>
          </p:nvPr>
        </p:nvPicPr>
        <p:blipFill>
          <a:blip r:embed="rId35"/>
          <a:stretch>
            <a:fillRect/>
          </a:stretch>
        </p:blipFill>
        <p:spPr>
          <a:xfrm>
            <a:off x="11531600" y="6197600"/>
            <a:ext cx="660400" cy="660400"/>
          </a:xfrm>
          <a:prstGeom prst="rect">
            <a:avLst/>
          </a:prstGeom>
        </p:spPr>
      </p:pic>
      <p:pic>
        <p:nvPicPr>
          <p:cNvPr id="3" name="图片 2"/>
          <p:cNvPicPr>
            <a:picLocks noChangeAspect="1"/>
          </p:cNvPicPr>
          <p:nvPr>
            <p:custDataLst>
              <p:tags r:id="rId2"/>
            </p:custDataLst>
          </p:nvPr>
        </p:nvPicPr>
        <p:blipFill>
          <a:blip r:embed="rId36"/>
          <a:stretch>
            <a:fillRect/>
          </a:stretch>
        </p:blipFill>
        <p:spPr>
          <a:xfrm>
            <a:off x="7132938" y="2148544"/>
            <a:ext cx="4353767" cy="1314368"/>
          </a:xfrm>
          <a:prstGeom prst="rect">
            <a:avLst/>
          </a:prstGeom>
        </p:spPr>
      </p:pic>
      <p:pic>
        <p:nvPicPr>
          <p:cNvPr id="5" name="图片 4"/>
          <p:cNvPicPr>
            <a:picLocks noChangeAspect="1"/>
          </p:cNvPicPr>
          <p:nvPr>
            <p:custDataLst>
              <p:tags r:id="rId3"/>
            </p:custDataLst>
          </p:nvPr>
        </p:nvPicPr>
        <p:blipFill rotWithShape="1">
          <a:blip r:embed="rId37"/>
          <a:srcRect b="14211"/>
          <a:stretch>
            <a:fillRect/>
          </a:stretch>
        </p:blipFill>
        <p:spPr>
          <a:xfrm>
            <a:off x="7184952" y="3462912"/>
            <a:ext cx="4249738" cy="1318459"/>
          </a:xfrm>
          <a:prstGeom prst="rect">
            <a:avLst/>
          </a:prstGeom>
        </p:spPr>
      </p:pic>
      <p:pic>
        <p:nvPicPr>
          <p:cNvPr id="8" name="Picture 4"/>
          <p:cNvPicPr>
            <a:picLocks noChangeAspect="1" noChangeArrowheads="1"/>
          </p:cNvPicPr>
          <p:nvPr>
            <p:custDataLst>
              <p:tags r:id="rId4"/>
            </p:custDataLst>
          </p:nvPr>
        </p:nvPicPr>
        <p:blipFill>
          <a:blip r:embed="rId38">
            <a:extLst>
              <a:ext uri="{28A0092B-C50C-407E-A947-70E740481C1C}">
                <a14:useLocalDpi xmlns:a14="http://schemas.microsoft.com/office/drawing/2010/main" val="0"/>
              </a:ext>
            </a:extLst>
          </a:blip>
          <a:srcRect/>
          <a:stretch>
            <a:fillRect/>
          </a:stretch>
        </p:blipFill>
        <p:spPr bwMode="auto">
          <a:xfrm>
            <a:off x="7185025" y="4775200"/>
            <a:ext cx="4250055" cy="1867535"/>
          </a:xfrm>
          <a:prstGeom prst="rect">
            <a:avLst/>
          </a:prstGeom>
          <a:noFill/>
          <a:extLst>
            <a:ext uri="{909E8E84-426E-40DD-AFC4-6F175D3DCCD1}">
              <a14:hiddenFill xmlns:a14="http://schemas.microsoft.com/office/drawing/2010/main">
                <a:solidFill>
                  <a:srgbClr val="FFFFFF"/>
                </a:solidFill>
              </a14:hiddenFill>
            </a:ext>
          </a:extLst>
        </p:spPr>
      </p:pic>
      <p:sp>
        <p:nvSpPr>
          <p:cNvPr id="21" name="标题 7"/>
          <p:cNvSpPr txBox="1"/>
          <p:nvPr>
            <p:custDataLst>
              <p:tags r:id="rId5"/>
            </p:custDataLst>
          </p:nvPr>
        </p:nvSpPr>
        <p:spPr>
          <a:xfrm>
            <a:off x="431165" y="859155"/>
            <a:ext cx="11202035" cy="104775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404040"/>
                </a:solidFill>
                <a:latin typeface="微软雅黑" panose="020B0503020204020204" charset="-122"/>
                <a:ea typeface="微软雅黑" panose="020B0503020204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404040"/>
                </a:solidFill>
                <a:latin typeface="微软雅黑" panose="020B0503020204020204" charset="-122"/>
                <a:ea typeface="微软雅黑" panose="020B0503020204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5pPr>
          </a:lstStyle>
          <a:p>
            <a:pPr marL="0" indent="0">
              <a:lnSpc>
                <a:spcPct val="150000"/>
              </a:lnSpc>
              <a:spcBef>
                <a:spcPct val="0"/>
              </a:spcBef>
              <a:buNone/>
            </a:pPr>
            <a:r>
              <a:rPr lang="zh-CN" altLang="en-US" sz="1800" dirty="0">
                <a:solidFill>
                  <a:schemeClr val="tx1"/>
                </a:solidFill>
                <a:latin typeface="Times New Roman" panose="02020603050405020304" charset="0"/>
                <a:cs typeface="Times New Roman" panose="02020603050405020304" charset="0"/>
              </a:rPr>
              <a:t>我国鼓励区块链技术的发展，但鉴于加密货币对我国金融安全和人民财产安全产生的不良影响，监管部门对加密货币交易与炒作持反对态度。国际加密货币产生的风险事件频发，也提醒我们必须对其进行分析和监管。</a:t>
            </a:r>
          </a:p>
        </p:txBody>
      </p:sp>
      <p:sp>
        <p:nvSpPr>
          <p:cNvPr id="11" name="Rectangle 87"/>
          <p:cNvSpPr/>
          <p:nvPr>
            <p:custDataLst>
              <p:tags r:id="rId6"/>
            </p:custDataLst>
          </p:nvPr>
        </p:nvSpPr>
        <p:spPr>
          <a:xfrm>
            <a:off x="1861185" y="2102485"/>
            <a:ext cx="4695825" cy="521970"/>
          </a:xfrm>
          <a:prstGeom prst="rect">
            <a:avLst/>
          </a:prstGeom>
        </p:spPr>
        <p:txBody>
          <a:bodyPr wrap="square">
            <a:spAutoFit/>
          </a:bodyPr>
          <a:lstStyle/>
          <a:p>
            <a:pPr algn="l"/>
            <a:r>
              <a:rPr lang="zh-CN" altLang="en-US" sz="1400" spc="600" dirty="0">
                <a:solidFill>
                  <a:schemeClr val="tx1"/>
                </a:solidFill>
                <a:latin typeface="微软雅黑" panose="020B0503020204020204" charset="-122"/>
                <a:ea typeface="微软雅黑" panose="020B0503020204020204" charset="-122"/>
                <a:cs typeface="微软雅黑" panose="020B0503020204020204" charset="-122"/>
                <a:sym typeface="+mn-lt"/>
              </a:rPr>
              <a:t>2017年9月4日，央行等七个部委发布《关于防范代币发行融资风险的公告》</a:t>
            </a:r>
          </a:p>
        </p:txBody>
      </p:sp>
      <p:grpSp>
        <p:nvGrpSpPr>
          <p:cNvPr id="12" name="Group 69"/>
          <p:cNvGrpSpPr/>
          <p:nvPr/>
        </p:nvGrpSpPr>
        <p:grpSpPr>
          <a:xfrm>
            <a:off x="828675" y="1980565"/>
            <a:ext cx="765175" cy="765175"/>
            <a:chOff x="6130670" y="5263170"/>
            <a:chExt cx="764860" cy="765060"/>
          </a:xfrm>
        </p:grpSpPr>
        <p:sp>
          <p:nvSpPr>
            <p:cNvPr id="13" name="Oval 70"/>
            <p:cNvSpPr/>
            <p:nvPr>
              <p:custDataLst>
                <p:tags r:id="rId25"/>
              </p:custDataLst>
            </p:nvPr>
          </p:nvSpPr>
          <p:spPr bwMode="auto">
            <a:xfrm>
              <a:off x="6130670" y="5263170"/>
              <a:ext cx="764860" cy="765060"/>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14" name="Group 71"/>
            <p:cNvGrpSpPr/>
            <p:nvPr/>
          </p:nvGrpSpPr>
          <p:grpSpPr>
            <a:xfrm>
              <a:off x="6316315" y="5452433"/>
              <a:ext cx="386534" cy="386534"/>
              <a:chOff x="5494418" y="5479932"/>
              <a:chExt cx="386534" cy="386534"/>
            </a:xfrm>
            <a:solidFill>
              <a:schemeClr val="bg1"/>
            </a:solidFill>
          </p:grpSpPr>
          <p:sp>
            <p:nvSpPr>
              <p:cNvPr id="15" name="Freeform 185"/>
              <p:cNvSpPr>
                <a:spLocks noEditPoints="1"/>
              </p:cNvSpPr>
              <p:nvPr>
                <p:custDataLst>
                  <p:tags r:id="rId26"/>
                </p:custDataLst>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8" name="Freeform 186"/>
              <p:cNvSpPr>
                <a:spLocks noEditPoints="1"/>
              </p:cNvSpPr>
              <p:nvPr>
                <p:custDataLst>
                  <p:tags r:id="rId27"/>
                </p:custDataLst>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9" name="Freeform 187"/>
              <p:cNvSpPr>
                <a:spLocks noEditPoints="1"/>
              </p:cNvSpPr>
              <p:nvPr>
                <p:custDataLst>
                  <p:tags r:id="rId28"/>
                </p:custDataLst>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20" name="Freeform 188"/>
              <p:cNvSpPr>
                <a:spLocks noEditPoints="1"/>
              </p:cNvSpPr>
              <p:nvPr>
                <p:custDataLst>
                  <p:tags r:id="rId29"/>
                </p:custDataLst>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sp>
        <p:nvSpPr>
          <p:cNvPr id="48" name="Rectangle 87"/>
          <p:cNvSpPr/>
          <p:nvPr>
            <p:custDataLst>
              <p:tags r:id="rId7"/>
            </p:custDataLst>
          </p:nvPr>
        </p:nvSpPr>
        <p:spPr>
          <a:xfrm>
            <a:off x="1861185" y="3318510"/>
            <a:ext cx="4695825" cy="737235"/>
          </a:xfrm>
          <a:prstGeom prst="rect">
            <a:avLst/>
          </a:prstGeom>
        </p:spPr>
        <p:txBody>
          <a:bodyPr wrap="square">
            <a:spAutoFit/>
          </a:bodyPr>
          <a:lstStyle/>
          <a:p>
            <a:pPr algn="l"/>
            <a:r>
              <a:rPr lang="zh-CN" altLang="en-US" sz="1400" spc="600" dirty="0">
                <a:solidFill>
                  <a:schemeClr val="tx1"/>
                </a:solidFill>
                <a:latin typeface="微软雅黑" panose="020B0503020204020204" charset="-122"/>
                <a:ea typeface="微软雅黑" panose="020B0503020204020204" charset="-122"/>
                <a:cs typeface="微软雅黑" panose="020B0503020204020204" charset="-122"/>
                <a:sym typeface="+mn-lt"/>
              </a:rPr>
              <a:t>2021年5月18日，多家协会发布了《关于防范虚拟货币交易炒作风险的联合公告》</a:t>
            </a:r>
          </a:p>
        </p:txBody>
      </p:sp>
      <p:grpSp>
        <p:nvGrpSpPr>
          <p:cNvPr id="49" name="Group 69"/>
          <p:cNvGrpSpPr/>
          <p:nvPr/>
        </p:nvGrpSpPr>
        <p:grpSpPr>
          <a:xfrm>
            <a:off x="828675" y="3196590"/>
            <a:ext cx="765175" cy="765175"/>
            <a:chOff x="6130670" y="5263170"/>
            <a:chExt cx="764860" cy="765060"/>
          </a:xfrm>
        </p:grpSpPr>
        <p:sp>
          <p:nvSpPr>
            <p:cNvPr id="50" name="Oval 70"/>
            <p:cNvSpPr/>
            <p:nvPr>
              <p:custDataLst>
                <p:tags r:id="rId20"/>
              </p:custDataLst>
            </p:nvPr>
          </p:nvSpPr>
          <p:spPr bwMode="auto">
            <a:xfrm>
              <a:off x="6130670" y="5263170"/>
              <a:ext cx="764860" cy="765060"/>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51" name="Group 71"/>
            <p:cNvGrpSpPr/>
            <p:nvPr/>
          </p:nvGrpSpPr>
          <p:grpSpPr>
            <a:xfrm>
              <a:off x="6316315" y="5452433"/>
              <a:ext cx="386534" cy="386534"/>
              <a:chOff x="5494418" y="5479932"/>
              <a:chExt cx="386534" cy="386534"/>
            </a:xfrm>
            <a:solidFill>
              <a:schemeClr val="bg1"/>
            </a:solidFill>
          </p:grpSpPr>
          <p:sp>
            <p:nvSpPr>
              <p:cNvPr id="52" name="Freeform 185"/>
              <p:cNvSpPr>
                <a:spLocks noEditPoints="1"/>
              </p:cNvSpPr>
              <p:nvPr>
                <p:custDataLst>
                  <p:tags r:id="rId21"/>
                </p:custDataLst>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53" name="Freeform 186"/>
              <p:cNvSpPr>
                <a:spLocks noEditPoints="1"/>
              </p:cNvSpPr>
              <p:nvPr>
                <p:custDataLst>
                  <p:tags r:id="rId22"/>
                </p:custDataLst>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08" name="Freeform 187"/>
              <p:cNvSpPr>
                <a:spLocks noEditPoints="1"/>
              </p:cNvSpPr>
              <p:nvPr>
                <p:custDataLst>
                  <p:tags r:id="rId23"/>
                </p:custDataLst>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09" name="Freeform 188"/>
              <p:cNvSpPr>
                <a:spLocks noEditPoints="1"/>
              </p:cNvSpPr>
              <p:nvPr>
                <p:custDataLst>
                  <p:tags r:id="rId24"/>
                </p:custDataLst>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sp>
        <p:nvSpPr>
          <p:cNvPr id="111" name="Rectangle 87"/>
          <p:cNvSpPr/>
          <p:nvPr>
            <p:custDataLst>
              <p:tags r:id="rId8"/>
            </p:custDataLst>
          </p:nvPr>
        </p:nvSpPr>
        <p:spPr>
          <a:xfrm>
            <a:off x="1861185" y="4629150"/>
            <a:ext cx="4695825" cy="521970"/>
          </a:xfrm>
          <a:prstGeom prst="rect">
            <a:avLst/>
          </a:prstGeom>
        </p:spPr>
        <p:txBody>
          <a:bodyPr wrap="square">
            <a:spAutoFit/>
          </a:bodyPr>
          <a:lstStyle/>
          <a:p>
            <a:pPr algn="l"/>
            <a:r>
              <a:rPr lang="zh-CN" altLang="en-US" sz="1400" spc="600" dirty="0">
                <a:solidFill>
                  <a:schemeClr val="tx1"/>
                </a:solidFill>
                <a:latin typeface="微软雅黑" panose="020B0503020204020204" charset="-122"/>
                <a:ea typeface="微软雅黑" panose="020B0503020204020204" charset="-122"/>
                <a:cs typeface="微软雅黑" panose="020B0503020204020204" charset="-122"/>
                <a:sym typeface="+mn-lt"/>
              </a:rPr>
              <a:t>2021年5月21日，国务院金融委强调打击比特币挖矿行为和交易行为</a:t>
            </a:r>
          </a:p>
        </p:txBody>
      </p:sp>
      <p:grpSp>
        <p:nvGrpSpPr>
          <p:cNvPr id="112" name="Group 69"/>
          <p:cNvGrpSpPr/>
          <p:nvPr/>
        </p:nvGrpSpPr>
        <p:grpSpPr>
          <a:xfrm>
            <a:off x="828675" y="4507230"/>
            <a:ext cx="765175" cy="765175"/>
            <a:chOff x="6130670" y="5263170"/>
            <a:chExt cx="764860" cy="765060"/>
          </a:xfrm>
        </p:grpSpPr>
        <p:sp>
          <p:nvSpPr>
            <p:cNvPr id="113" name="Oval 70"/>
            <p:cNvSpPr/>
            <p:nvPr>
              <p:custDataLst>
                <p:tags r:id="rId15"/>
              </p:custDataLst>
            </p:nvPr>
          </p:nvSpPr>
          <p:spPr bwMode="auto">
            <a:xfrm>
              <a:off x="6130670" y="5263170"/>
              <a:ext cx="764860" cy="765060"/>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114" name="Group 71"/>
            <p:cNvGrpSpPr/>
            <p:nvPr/>
          </p:nvGrpSpPr>
          <p:grpSpPr>
            <a:xfrm>
              <a:off x="6316315" y="5452433"/>
              <a:ext cx="386534" cy="386534"/>
              <a:chOff x="5494418" y="5479932"/>
              <a:chExt cx="386534" cy="386534"/>
            </a:xfrm>
            <a:solidFill>
              <a:schemeClr val="bg1"/>
            </a:solidFill>
          </p:grpSpPr>
          <p:sp>
            <p:nvSpPr>
              <p:cNvPr id="115" name="Freeform 185"/>
              <p:cNvSpPr>
                <a:spLocks noEditPoints="1"/>
              </p:cNvSpPr>
              <p:nvPr>
                <p:custDataLst>
                  <p:tags r:id="rId16"/>
                </p:custDataLst>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16" name="Freeform 186"/>
              <p:cNvSpPr>
                <a:spLocks noEditPoints="1"/>
              </p:cNvSpPr>
              <p:nvPr>
                <p:custDataLst>
                  <p:tags r:id="rId17"/>
                </p:custDataLst>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17" name="Freeform 187"/>
              <p:cNvSpPr>
                <a:spLocks noEditPoints="1"/>
              </p:cNvSpPr>
              <p:nvPr>
                <p:custDataLst>
                  <p:tags r:id="rId18"/>
                </p:custDataLst>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18" name="Freeform 188"/>
              <p:cNvSpPr>
                <a:spLocks noEditPoints="1"/>
              </p:cNvSpPr>
              <p:nvPr>
                <p:custDataLst>
                  <p:tags r:id="rId19"/>
                </p:custDataLst>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sp>
        <p:nvSpPr>
          <p:cNvPr id="120" name="Rectangle 87"/>
          <p:cNvSpPr/>
          <p:nvPr>
            <p:custDataLst>
              <p:tags r:id="rId9"/>
            </p:custDataLst>
          </p:nvPr>
        </p:nvSpPr>
        <p:spPr>
          <a:xfrm>
            <a:off x="1861185" y="5723890"/>
            <a:ext cx="4695825" cy="953135"/>
          </a:xfrm>
          <a:prstGeom prst="rect">
            <a:avLst/>
          </a:prstGeom>
        </p:spPr>
        <p:txBody>
          <a:bodyPr wrap="square">
            <a:spAutoFit/>
          </a:bodyPr>
          <a:lstStyle/>
          <a:p>
            <a:pPr algn="l"/>
            <a:r>
              <a:rPr lang="zh-CN" altLang="en-US" sz="1400" spc="600" dirty="0">
                <a:solidFill>
                  <a:schemeClr val="tx1"/>
                </a:solidFill>
                <a:latin typeface="微软雅黑" panose="020B0503020204020204" charset="-122"/>
                <a:ea typeface="微软雅黑" panose="020B0503020204020204" charset="-122"/>
                <a:cs typeface="微软雅黑" panose="020B0503020204020204" charset="-122"/>
                <a:sym typeface="+mn-lt"/>
              </a:rPr>
              <a:t>2022年4月6日，《中华人民共和国金融稳定法（草案征求意见稿）》强调防范化解金融风险、健全金融法治的决策部署，建立维护金融稳定的长效机制。</a:t>
            </a:r>
          </a:p>
        </p:txBody>
      </p:sp>
      <p:grpSp>
        <p:nvGrpSpPr>
          <p:cNvPr id="121" name="Group 69"/>
          <p:cNvGrpSpPr/>
          <p:nvPr/>
        </p:nvGrpSpPr>
        <p:grpSpPr>
          <a:xfrm>
            <a:off x="828675" y="5817870"/>
            <a:ext cx="765175" cy="765175"/>
            <a:chOff x="6130670" y="5263170"/>
            <a:chExt cx="764860" cy="765060"/>
          </a:xfrm>
        </p:grpSpPr>
        <p:sp>
          <p:nvSpPr>
            <p:cNvPr id="122" name="Oval 70"/>
            <p:cNvSpPr/>
            <p:nvPr>
              <p:custDataLst>
                <p:tags r:id="rId10"/>
              </p:custDataLst>
            </p:nvPr>
          </p:nvSpPr>
          <p:spPr bwMode="auto">
            <a:xfrm>
              <a:off x="6130670" y="5263170"/>
              <a:ext cx="764860" cy="765060"/>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123" name="Group 71"/>
            <p:cNvGrpSpPr/>
            <p:nvPr/>
          </p:nvGrpSpPr>
          <p:grpSpPr>
            <a:xfrm>
              <a:off x="6316315" y="5452433"/>
              <a:ext cx="386534" cy="386534"/>
              <a:chOff x="5494418" y="5479932"/>
              <a:chExt cx="386534" cy="386534"/>
            </a:xfrm>
            <a:solidFill>
              <a:schemeClr val="bg1"/>
            </a:solidFill>
          </p:grpSpPr>
          <p:sp>
            <p:nvSpPr>
              <p:cNvPr id="124" name="Freeform 185"/>
              <p:cNvSpPr>
                <a:spLocks noEditPoints="1"/>
              </p:cNvSpPr>
              <p:nvPr>
                <p:custDataLst>
                  <p:tags r:id="rId11"/>
                </p:custDataLst>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5" name="Freeform 186"/>
              <p:cNvSpPr>
                <a:spLocks noEditPoints="1"/>
              </p:cNvSpPr>
              <p:nvPr>
                <p:custDataLst>
                  <p:tags r:id="rId12"/>
                </p:custDataLst>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6" name="Freeform 187"/>
              <p:cNvSpPr>
                <a:spLocks noEditPoints="1"/>
              </p:cNvSpPr>
              <p:nvPr>
                <p:custDataLst>
                  <p:tags r:id="rId13"/>
                </p:custDataLst>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7" name="Freeform 188"/>
              <p:cNvSpPr>
                <a:spLocks noEditPoints="1"/>
              </p:cNvSpPr>
              <p:nvPr>
                <p:custDataLst>
                  <p:tags r:id="rId14"/>
                </p:custDataLst>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sp>
        <p:nvSpPr>
          <p:cNvPr id="9" name="标题 8">
            <a:extLst>
              <a:ext uri="{FF2B5EF4-FFF2-40B4-BE49-F238E27FC236}">
                <a16:creationId xmlns:a16="http://schemas.microsoft.com/office/drawing/2014/main" id="{8001D6CD-8EFF-AA10-AE74-61DBD0329530}"/>
              </a:ext>
            </a:extLst>
          </p:cNvPr>
          <p:cNvSpPr>
            <a:spLocks noGrp="1"/>
          </p:cNvSpPr>
          <p:nvPr>
            <p:ph type="title"/>
          </p:nvPr>
        </p:nvSpPr>
        <p:spPr/>
        <p:txBody>
          <a:bodyPr>
            <a:normAutofit/>
          </a:bodyPr>
          <a:lstStyle/>
          <a:p>
            <a:r>
              <a:rPr lang="zh-CN" altLang="en-US" sz="4400" dirty="0">
                <a:solidFill>
                  <a:schemeClr val="bg2">
                    <a:lumMod val="25000"/>
                  </a:schemeClr>
                </a:solidFill>
                <a:cs typeface="+mn-ea"/>
                <a:sym typeface="+mn-lt"/>
              </a:rPr>
              <a:t>政策背景</a:t>
            </a:r>
            <a:endParaRPr lang="zh-CN" altLang="en-US" dirty="0"/>
          </a:p>
        </p:txBody>
      </p:sp>
    </p:spTree>
  </p:cSld>
  <p:clrMapOvr>
    <a:masterClrMapping/>
  </p:clrMapOvr>
  <p:transition spd="slow" advTm="7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custDataLst>
              <p:tags r:id="rId1"/>
            </p:custDataLst>
          </p:nvPr>
        </p:nvSpPr>
        <p:spPr>
          <a:xfrm>
            <a:off x="838200" y="1381760"/>
            <a:ext cx="4370070" cy="4596130"/>
          </a:xfrm>
          <a:prstGeom prst="rect">
            <a:avLst/>
          </a:prstGeom>
          <a:solidFill>
            <a:srgbClr val="0598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120" name="图片 119" descr="校徽"/>
          <p:cNvPicPr>
            <a:picLocks noChangeAspect="1"/>
          </p:cNvPicPr>
          <p:nvPr>
            <p:custDataLst>
              <p:tags r:id="rId2"/>
            </p:custDataLst>
          </p:nvPr>
        </p:nvPicPr>
        <p:blipFill>
          <a:blip r:embed="rId18"/>
          <a:stretch>
            <a:fillRect/>
          </a:stretch>
        </p:blipFill>
        <p:spPr>
          <a:xfrm>
            <a:off x="11531600" y="6197600"/>
            <a:ext cx="660400" cy="660400"/>
          </a:xfrm>
          <a:prstGeom prst="rect">
            <a:avLst/>
          </a:prstGeom>
        </p:spPr>
      </p:pic>
      <p:grpSp>
        <p:nvGrpSpPr>
          <p:cNvPr id="121" name="组合 120"/>
          <p:cNvGrpSpPr/>
          <p:nvPr/>
        </p:nvGrpSpPr>
        <p:grpSpPr>
          <a:xfrm rot="1738391">
            <a:off x="7029646" y="4222047"/>
            <a:ext cx="5059030" cy="4544909"/>
            <a:chOff x="-407906" y="-877464"/>
            <a:chExt cx="6915001" cy="6212268"/>
          </a:xfrm>
          <a:solidFill>
            <a:srgbClr val="0598FF">
              <a:alpha val="21000"/>
            </a:srgbClr>
          </a:solidFill>
        </p:grpSpPr>
        <p:sp>
          <p:nvSpPr>
            <p:cNvPr id="122" name="Freeform 71"/>
            <p:cNvSpPr>
              <a:spLocks noEditPoints="1"/>
            </p:cNvSpPr>
            <p:nvPr>
              <p:custDataLst>
                <p:tags r:id="rId13"/>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123" name="Freeform 71"/>
            <p:cNvSpPr>
              <a:spLocks noEditPoints="1"/>
            </p:cNvSpPr>
            <p:nvPr>
              <p:custDataLst>
                <p:tags r:id="rId14"/>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124" name="Freeform 71"/>
            <p:cNvSpPr>
              <a:spLocks noEditPoints="1"/>
            </p:cNvSpPr>
            <p:nvPr>
              <p:custDataLst>
                <p:tags r:id="rId15"/>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sp>
        <p:nvSpPr>
          <p:cNvPr id="4" name="文本框 3"/>
          <p:cNvSpPr txBox="1"/>
          <p:nvPr/>
        </p:nvSpPr>
        <p:spPr>
          <a:xfrm>
            <a:off x="648335" y="737870"/>
            <a:ext cx="10883265" cy="441659"/>
          </a:xfrm>
          <a:prstGeom prst="rect">
            <a:avLst/>
          </a:prstGeom>
          <a:noFill/>
        </p:spPr>
        <p:txBody>
          <a:bodyPr wrap="square" rtlCol="0" anchor="t">
            <a:spAutoFit/>
          </a:bodyPr>
          <a:lstStyle/>
          <a:p>
            <a:pPr eaLnBrk="0" fontAlgn="base" hangingPunct="0">
              <a:lnSpc>
                <a:spcPct val="125000"/>
              </a:lnSpc>
              <a:spcBef>
                <a:spcPct val="0"/>
              </a:spcBef>
              <a:spcAft>
                <a:spcPct val="0"/>
              </a:spcAft>
            </a:pPr>
            <a:r>
              <a:rPr lang="zh-CN" altLang="en-US" sz="2000" dirty="0">
                <a:solidFill>
                  <a:srgbClr val="3B3838"/>
                </a:solidFill>
                <a:latin typeface="Times New Roman" panose="02020603050405020304" charset="0"/>
                <a:ea typeface="微软雅黑" panose="020B0503020204020204" charset="-122"/>
                <a:cs typeface="Times New Roman" panose="02020603050405020304" charset="0"/>
                <a:sym typeface="+mn-ea"/>
              </a:rPr>
              <a:t>大数据、人工智能等</a:t>
            </a:r>
            <a:r>
              <a:rPr lang="zh-CN" altLang="en-US" sz="2000" b="1" dirty="0">
                <a:solidFill>
                  <a:srgbClr val="0598FF"/>
                </a:solidFill>
                <a:latin typeface="Times New Roman" panose="02020603050405020304" charset="0"/>
                <a:ea typeface="微软雅黑" panose="020B0503020204020204" charset="-122"/>
                <a:cs typeface="Times New Roman" panose="02020603050405020304" charset="0"/>
                <a:sym typeface="+mn-ea"/>
              </a:rPr>
              <a:t>信息技术赋能的监管技术</a:t>
            </a:r>
            <a:r>
              <a:rPr lang="zh-CN" altLang="en-US" sz="2000" dirty="0">
                <a:solidFill>
                  <a:srgbClr val="3B3838"/>
                </a:solidFill>
                <a:latin typeface="Times New Roman" panose="02020603050405020304" charset="0"/>
                <a:ea typeface="微软雅黑" panose="020B0503020204020204" charset="-122"/>
                <a:cs typeface="Times New Roman" panose="02020603050405020304" charset="0"/>
                <a:sym typeface="+mn-ea"/>
              </a:rPr>
              <a:t>，为</a:t>
            </a:r>
            <a:r>
              <a:rPr lang="zh-CN" altLang="en-US" sz="2000" b="1" dirty="0">
                <a:solidFill>
                  <a:srgbClr val="0598FF"/>
                </a:solidFill>
                <a:latin typeface="Times New Roman" panose="02020603050405020304" charset="0"/>
                <a:ea typeface="微软雅黑" panose="020B0503020204020204" charset="-122"/>
                <a:cs typeface="Times New Roman" panose="02020603050405020304" charset="0"/>
                <a:sym typeface="+mn-ea"/>
              </a:rPr>
              <a:t>金融监管</a:t>
            </a:r>
            <a:r>
              <a:rPr lang="zh-CN" altLang="en-US" sz="2000" dirty="0">
                <a:solidFill>
                  <a:srgbClr val="3B3838"/>
                </a:solidFill>
                <a:latin typeface="Times New Roman" panose="02020603050405020304" charset="0"/>
                <a:ea typeface="微软雅黑" panose="020B0503020204020204" charset="-122"/>
                <a:cs typeface="Times New Roman" panose="02020603050405020304" charset="0"/>
                <a:sym typeface="+mn-ea"/>
              </a:rPr>
              <a:t>的安全与创新注入全新的动力</a:t>
            </a:r>
            <a:r>
              <a:rPr lang="zh-CN" altLang="en-US" sz="2000" b="1" dirty="0">
                <a:solidFill>
                  <a:srgbClr val="3B3838"/>
                </a:solidFill>
                <a:latin typeface="Times New Roman" panose="02020603050405020304" charset="0"/>
                <a:ea typeface="微软雅黑" panose="020B0503020204020204" charset="-122"/>
                <a:cs typeface="Times New Roman" panose="02020603050405020304" charset="0"/>
                <a:sym typeface="+mn-ea"/>
              </a:rPr>
              <a:t>。</a:t>
            </a:r>
          </a:p>
        </p:txBody>
      </p:sp>
      <p:pic>
        <p:nvPicPr>
          <p:cNvPr id="5" name="Picture 2" descr="十四五”规划和2035年远景目标纲要_共产党员网"/>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1031775" y="4386652"/>
            <a:ext cx="3982920" cy="13825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二十大报告（实录全文）_凤凰网"/>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31775" y="1577727"/>
            <a:ext cx="3982920" cy="26552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111875" y="1631315"/>
            <a:ext cx="605790" cy="605790"/>
            <a:chOff x="11936" y="5320"/>
            <a:chExt cx="954" cy="954"/>
          </a:xfrm>
        </p:grpSpPr>
        <p:grpSp>
          <p:nvGrpSpPr>
            <p:cNvPr id="44" name="Group 38"/>
            <p:cNvGrpSpPr/>
            <p:nvPr/>
          </p:nvGrpSpPr>
          <p:grpSpPr>
            <a:xfrm>
              <a:off x="11936" y="5320"/>
              <a:ext cx="954" cy="954"/>
              <a:chOff x="762000" y="2017897"/>
              <a:chExt cx="484356" cy="484356"/>
            </a:xfrm>
            <a:effectLst>
              <a:outerShdw blurRad="50800" dist="38100" dir="10800000" algn="r" rotWithShape="0">
                <a:prstClr val="black">
                  <a:alpha val="40000"/>
                </a:prstClr>
              </a:outerShdw>
            </a:effectLst>
          </p:grpSpPr>
          <p:sp>
            <p:nvSpPr>
              <p:cNvPr id="45" name="Oval 39"/>
              <p:cNvSpPr/>
              <p:nvPr>
                <p:custDataLst>
                  <p:tags r:id="rId11"/>
                </p:custDataLst>
              </p:nvPr>
            </p:nvSpPr>
            <p:spPr>
              <a:xfrm>
                <a:off x="762000" y="2017897"/>
                <a:ext cx="484356" cy="484356"/>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46" name="Oval 40"/>
              <p:cNvSpPr/>
              <p:nvPr>
                <p:custDataLst>
                  <p:tags r:id="rId12"/>
                </p:custDataLst>
              </p:nvPr>
            </p:nvSpPr>
            <p:spPr>
              <a:xfrm>
                <a:off x="780410" y="2036307"/>
                <a:ext cx="447539" cy="447539"/>
              </a:xfrm>
              <a:prstGeom prst="ellipse">
                <a:avLst/>
              </a:prstGeom>
              <a:noFill/>
              <a:ln w="127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cs typeface="+mn-ea"/>
                  <a:sym typeface="+mn-lt"/>
                </a:endParaRPr>
              </a:p>
            </p:txBody>
          </p:sp>
        </p:grpSp>
        <p:sp>
          <p:nvSpPr>
            <p:cNvPr id="83" name="Freeform 20"/>
            <p:cNvSpPr>
              <a:spLocks noEditPoints="1"/>
            </p:cNvSpPr>
            <p:nvPr>
              <p:custDataLst>
                <p:tags r:id="rId10"/>
              </p:custDataLst>
            </p:nvPr>
          </p:nvSpPr>
          <p:spPr bwMode="auto">
            <a:xfrm>
              <a:off x="12181" y="5581"/>
              <a:ext cx="463" cy="433"/>
            </a:xfrm>
            <a:custGeom>
              <a:avLst/>
              <a:gdLst/>
              <a:ahLst/>
              <a:cxnLst>
                <a:cxn ang="0">
                  <a:pos x="63" y="20"/>
                </a:cxn>
                <a:cxn ang="0">
                  <a:pos x="53" y="54"/>
                </a:cxn>
                <a:cxn ang="0">
                  <a:pos x="45" y="60"/>
                </a:cxn>
                <a:cxn ang="0">
                  <a:pos x="10" y="60"/>
                </a:cxn>
                <a:cxn ang="0">
                  <a:pos x="1" y="53"/>
                </a:cxn>
                <a:cxn ang="0">
                  <a:pos x="1" y="48"/>
                </a:cxn>
                <a:cxn ang="0">
                  <a:pos x="1" y="46"/>
                </a:cxn>
                <a:cxn ang="0">
                  <a:pos x="1" y="44"/>
                </a:cxn>
                <a:cxn ang="0">
                  <a:pos x="2" y="41"/>
                </a:cxn>
                <a:cxn ang="0">
                  <a:pos x="5" y="34"/>
                </a:cxn>
                <a:cxn ang="0">
                  <a:pos x="5" y="32"/>
                </a:cxn>
                <a:cxn ang="0">
                  <a:pos x="7" y="30"/>
                </a:cxn>
                <a:cxn ang="0">
                  <a:pos x="9" y="23"/>
                </a:cxn>
                <a:cxn ang="0">
                  <a:pos x="9" y="21"/>
                </a:cxn>
                <a:cxn ang="0">
                  <a:pos x="11" y="19"/>
                </a:cxn>
                <a:cxn ang="0">
                  <a:pos x="13" y="12"/>
                </a:cxn>
                <a:cxn ang="0">
                  <a:pos x="13" y="10"/>
                </a:cxn>
                <a:cxn ang="0">
                  <a:pos x="15" y="8"/>
                </a:cxn>
                <a:cxn ang="0">
                  <a:pos x="22" y="2"/>
                </a:cxn>
                <a:cxn ang="0">
                  <a:pos x="22" y="2"/>
                </a:cxn>
                <a:cxn ang="0">
                  <a:pos x="23" y="2"/>
                </a:cxn>
                <a:cxn ang="0">
                  <a:pos x="52" y="2"/>
                </a:cxn>
                <a:cxn ang="0">
                  <a:pos x="57" y="4"/>
                </a:cxn>
                <a:cxn ang="0">
                  <a:pos x="57" y="9"/>
                </a:cxn>
                <a:cxn ang="0">
                  <a:pos x="47" y="43"/>
                </a:cxn>
                <a:cxn ang="0">
                  <a:pos x="39" y="50"/>
                </a:cxn>
                <a:cxn ang="0">
                  <a:pos x="6" y="50"/>
                </a:cxn>
                <a:cxn ang="0">
                  <a:pos x="5" y="51"/>
                </a:cxn>
                <a:cxn ang="0">
                  <a:pos x="5" y="52"/>
                </a:cxn>
                <a:cxn ang="0">
                  <a:pos x="10" y="55"/>
                </a:cxn>
                <a:cxn ang="0">
                  <a:pos x="45" y="55"/>
                </a:cxn>
                <a:cxn ang="0">
                  <a:pos x="49" y="53"/>
                </a:cxn>
                <a:cxn ang="0">
                  <a:pos x="60" y="15"/>
                </a:cxn>
                <a:cxn ang="0">
                  <a:pos x="60" y="13"/>
                </a:cxn>
                <a:cxn ang="0">
                  <a:pos x="63" y="15"/>
                </a:cxn>
                <a:cxn ang="0">
                  <a:pos x="63" y="20"/>
                </a:cxn>
                <a:cxn ang="0">
                  <a:pos x="20" y="26"/>
                </a:cxn>
                <a:cxn ang="0">
                  <a:pos x="43" y="26"/>
                </a:cxn>
                <a:cxn ang="0">
                  <a:pos x="45" y="25"/>
                </a:cxn>
                <a:cxn ang="0">
                  <a:pos x="45" y="22"/>
                </a:cxn>
                <a:cxn ang="0">
                  <a:pos x="45" y="21"/>
                </a:cxn>
                <a:cxn ang="0">
                  <a:pos x="22" y="21"/>
                </a:cxn>
                <a:cxn ang="0">
                  <a:pos x="20" y="22"/>
                </a:cxn>
                <a:cxn ang="0">
                  <a:pos x="19" y="25"/>
                </a:cxn>
                <a:cxn ang="0">
                  <a:pos x="20" y="26"/>
                </a:cxn>
                <a:cxn ang="0">
                  <a:pos x="23" y="16"/>
                </a:cxn>
                <a:cxn ang="0">
                  <a:pos x="46" y="16"/>
                </a:cxn>
                <a:cxn ang="0">
                  <a:pos x="48" y="15"/>
                </a:cxn>
                <a:cxn ang="0">
                  <a:pos x="49" y="12"/>
                </a:cxn>
                <a:cxn ang="0">
                  <a:pos x="48" y="11"/>
                </a:cxn>
                <a:cxn ang="0">
                  <a:pos x="25" y="11"/>
                </a:cxn>
                <a:cxn ang="0">
                  <a:pos x="23" y="12"/>
                </a:cxn>
                <a:cxn ang="0">
                  <a:pos x="22" y="15"/>
                </a:cxn>
                <a:cxn ang="0">
                  <a:pos x="23" y="16"/>
                </a:cxn>
              </a:cxnLst>
              <a:rect l="0" t="0" r="r" b="b"/>
              <a:pathLst>
                <a:path w="64" h="60">
                  <a:moveTo>
                    <a:pt x="63" y="20"/>
                  </a:moveTo>
                  <a:cubicBezTo>
                    <a:pt x="53" y="54"/>
                    <a:pt x="53" y="54"/>
                    <a:pt x="53" y="54"/>
                  </a:cubicBezTo>
                  <a:cubicBezTo>
                    <a:pt x="52" y="57"/>
                    <a:pt x="49" y="60"/>
                    <a:pt x="45" y="60"/>
                  </a:cubicBezTo>
                  <a:cubicBezTo>
                    <a:pt x="10" y="60"/>
                    <a:pt x="10" y="60"/>
                    <a:pt x="10" y="60"/>
                  </a:cubicBezTo>
                  <a:cubicBezTo>
                    <a:pt x="6" y="60"/>
                    <a:pt x="2" y="57"/>
                    <a:pt x="1" y="53"/>
                  </a:cubicBezTo>
                  <a:cubicBezTo>
                    <a:pt x="0" y="51"/>
                    <a:pt x="0" y="49"/>
                    <a:pt x="1" y="48"/>
                  </a:cubicBezTo>
                  <a:cubicBezTo>
                    <a:pt x="1" y="47"/>
                    <a:pt x="1" y="46"/>
                    <a:pt x="1" y="46"/>
                  </a:cubicBezTo>
                  <a:cubicBezTo>
                    <a:pt x="1" y="45"/>
                    <a:pt x="1" y="44"/>
                    <a:pt x="1" y="44"/>
                  </a:cubicBezTo>
                  <a:cubicBezTo>
                    <a:pt x="1" y="43"/>
                    <a:pt x="2" y="42"/>
                    <a:pt x="2" y="41"/>
                  </a:cubicBezTo>
                  <a:cubicBezTo>
                    <a:pt x="4" y="40"/>
                    <a:pt x="5" y="36"/>
                    <a:pt x="5" y="34"/>
                  </a:cubicBezTo>
                  <a:cubicBezTo>
                    <a:pt x="5" y="34"/>
                    <a:pt x="5" y="33"/>
                    <a:pt x="5" y="32"/>
                  </a:cubicBezTo>
                  <a:cubicBezTo>
                    <a:pt x="5" y="32"/>
                    <a:pt x="6" y="31"/>
                    <a:pt x="7" y="30"/>
                  </a:cubicBezTo>
                  <a:cubicBezTo>
                    <a:pt x="8" y="29"/>
                    <a:pt x="9" y="25"/>
                    <a:pt x="9" y="23"/>
                  </a:cubicBezTo>
                  <a:cubicBezTo>
                    <a:pt x="9" y="23"/>
                    <a:pt x="9" y="22"/>
                    <a:pt x="9" y="21"/>
                  </a:cubicBezTo>
                  <a:cubicBezTo>
                    <a:pt x="9" y="20"/>
                    <a:pt x="10" y="20"/>
                    <a:pt x="11" y="19"/>
                  </a:cubicBezTo>
                  <a:cubicBezTo>
                    <a:pt x="12" y="18"/>
                    <a:pt x="13" y="14"/>
                    <a:pt x="13" y="12"/>
                  </a:cubicBezTo>
                  <a:cubicBezTo>
                    <a:pt x="13" y="12"/>
                    <a:pt x="13" y="11"/>
                    <a:pt x="13" y="10"/>
                  </a:cubicBezTo>
                  <a:cubicBezTo>
                    <a:pt x="13" y="10"/>
                    <a:pt x="14" y="9"/>
                    <a:pt x="15" y="8"/>
                  </a:cubicBezTo>
                  <a:cubicBezTo>
                    <a:pt x="16" y="6"/>
                    <a:pt x="17" y="0"/>
                    <a:pt x="22" y="2"/>
                  </a:cubicBezTo>
                  <a:cubicBezTo>
                    <a:pt x="22" y="2"/>
                    <a:pt x="22" y="2"/>
                    <a:pt x="22" y="2"/>
                  </a:cubicBezTo>
                  <a:cubicBezTo>
                    <a:pt x="22" y="2"/>
                    <a:pt x="23" y="2"/>
                    <a:pt x="23" y="2"/>
                  </a:cubicBezTo>
                  <a:cubicBezTo>
                    <a:pt x="52" y="2"/>
                    <a:pt x="52" y="2"/>
                    <a:pt x="52" y="2"/>
                  </a:cubicBezTo>
                  <a:cubicBezTo>
                    <a:pt x="54" y="2"/>
                    <a:pt x="56" y="2"/>
                    <a:pt x="57" y="4"/>
                  </a:cubicBezTo>
                  <a:cubicBezTo>
                    <a:pt x="58" y="5"/>
                    <a:pt x="58" y="7"/>
                    <a:pt x="57" y="9"/>
                  </a:cubicBezTo>
                  <a:cubicBezTo>
                    <a:pt x="47" y="43"/>
                    <a:pt x="47" y="43"/>
                    <a:pt x="47" y="43"/>
                  </a:cubicBezTo>
                  <a:cubicBezTo>
                    <a:pt x="45" y="49"/>
                    <a:pt x="44" y="50"/>
                    <a:pt x="39" y="50"/>
                  </a:cubicBezTo>
                  <a:cubicBezTo>
                    <a:pt x="6" y="50"/>
                    <a:pt x="6" y="50"/>
                    <a:pt x="6" y="50"/>
                  </a:cubicBezTo>
                  <a:cubicBezTo>
                    <a:pt x="6" y="50"/>
                    <a:pt x="5" y="50"/>
                    <a:pt x="5" y="51"/>
                  </a:cubicBezTo>
                  <a:cubicBezTo>
                    <a:pt x="5" y="51"/>
                    <a:pt x="5" y="52"/>
                    <a:pt x="5" y="52"/>
                  </a:cubicBezTo>
                  <a:cubicBezTo>
                    <a:pt x="6" y="55"/>
                    <a:pt x="8" y="55"/>
                    <a:pt x="10" y="55"/>
                  </a:cubicBezTo>
                  <a:cubicBezTo>
                    <a:pt x="45" y="55"/>
                    <a:pt x="45" y="55"/>
                    <a:pt x="45" y="55"/>
                  </a:cubicBezTo>
                  <a:cubicBezTo>
                    <a:pt x="47" y="55"/>
                    <a:pt x="48" y="54"/>
                    <a:pt x="49" y="53"/>
                  </a:cubicBezTo>
                  <a:cubicBezTo>
                    <a:pt x="60" y="15"/>
                    <a:pt x="60" y="15"/>
                    <a:pt x="60" y="15"/>
                  </a:cubicBezTo>
                  <a:cubicBezTo>
                    <a:pt x="60" y="15"/>
                    <a:pt x="60" y="14"/>
                    <a:pt x="60" y="13"/>
                  </a:cubicBezTo>
                  <a:cubicBezTo>
                    <a:pt x="61" y="14"/>
                    <a:pt x="62" y="14"/>
                    <a:pt x="63" y="15"/>
                  </a:cubicBezTo>
                  <a:cubicBezTo>
                    <a:pt x="64" y="16"/>
                    <a:pt x="64" y="18"/>
                    <a:pt x="63" y="20"/>
                  </a:cubicBezTo>
                  <a:close/>
                  <a:moveTo>
                    <a:pt x="20" y="26"/>
                  </a:moveTo>
                  <a:cubicBezTo>
                    <a:pt x="43" y="26"/>
                    <a:pt x="43" y="26"/>
                    <a:pt x="43" y="26"/>
                  </a:cubicBezTo>
                  <a:cubicBezTo>
                    <a:pt x="44" y="26"/>
                    <a:pt x="44" y="25"/>
                    <a:pt x="45" y="25"/>
                  </a:cubicBezTo>
                  <a:cubicBezTo>
                    <a:pt x="45" y="22"/>
                    <a:pt x="45" y="22"/>
                    <a:pt x="45" y="22"/>
                  </a:cubicBezTo>
                  <a:cubicBezTo>
                    <a:pt x="46" y="22"/>
                    <a:pt x="45" y="21"/>
                    <a:pt x="45" y="21"/>
                  </a:cubicBezTo>
                  <a:cubicBezTo>
                    <a:pt x="22" y="21"/>
                    <a:pt x="22" y="21"/>
                    <a:pt x="22" y="21"/>
                  </a:cubicBezTo>
                  <a:cubicBezTo>
                    <a:pt x="21" y="21"/>
                    <a:pt x="20" y="22"/>
                    <a:pt x="20" y="22"/>
                  </a:cubicBezTo>
                  <a:cubicBezTo>
                    <a:pt x="19" y="25"/>
                    <a:pt x="19" y="25"/>
                    <a:pt x="19" y="25"/>
                  </a:cubicBezTo>
                  <a:cubicBezTo>
                    <a:pt x="19" y="25"/>
                    <a:pt x="19" y="26"/>
                    <a:pt x="20" y="26"/>
                  </a:cubicBezTo>
                  <a:close/>
                  <a:moveTo>
                    <a:pt x="23" y="16"/>
                  </a:moveTo>
                  <a:cubicBezTo>
                    <a:pt x="46" y="16"/>
                    <a:pt x="46" y="16"/>
                    <a:pt x="46" y="16"/>
                  </a:cubicBezTo>
                  <a:cubicBezTo>
                    <a:pt x="47" y="16"/>
                    <a:pt x="48" y="16"/>
                    <a:pt x="48" y="15"/>
                  </a:cubicBezTo>
                  <a:cubicBezTo>
                    <a:pt x="49" y="12"/>
                    <a:pt x="49" y="12"/>
                    <a:pt x="49" y="12"/>
                  </a:cubicBezTo>
                  <a:cubicBezTo>
                    <a:pt x="49" y="12"/>
                    <a:pt x="48" y="11"/>
                    <a:pt x="48" y="11"/>
                  </a:cubicBezTo>
                  <a:cubicBezTo>
                    <a:pt x="25" y="11"/>
                    <a:pt x="25" y="11"/>
                    <a:pt x="25" y="11"/>
                  </a:cubicBezTo>
                  <a:cubicBezTo>
                    <a:pt x="24" y="11"/>
                    <a:pt x="23" y="12"/>
                    <a:pt x="23" y="12"/>
                  </a:cubicBezTo>
                  <a:cubicBezTo>
                    <a:pt x="22" y="15"/>
                    <a:pt x="22" y="15"/>
                    <a:pt x="22" y="15"/>
                  </a:cubicBezTo>
                  <a:cubicBezTo>
                    <a:pt x="22" y="16"/>
                    <a:pt x="22" y="16"/>
                    <a:pt x="23" y="16"/>
                  </a:cubicBezTo>
                  <a:close/>
                </a:path>
              </a:pathLst>
            </a:custGeom>
            <a:solidFill>
              <a:schemeClr val="bg1"/>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262626"/>
                </a:solidFill>
                <a:effectLst/>
                <a:uLnTx/>
                <a:uFillTx/>
                <a:cs typeface="+mn-ea"/>
                <a:sym typeface="+mn-lt"/>
              </a:endParaRPr>
            </a:p>
          </p:txBody>
        </p:sp>
      </p:grpSp>
      <p:grpSp>
        <p:nvGrpSpPr>
          <p:cNvPr id="11" name="组合 10"/>
          <p:cNvGrpSpPr/>
          <p:nvPr/>
        </p:nvGrpSpPr>
        <p:grpSpPr>
          <a:xfrm>
            <a:off x="6089015" y="4050665"/>
            <a:ext cx="605790" cy="605790"/>
            <a:chOff x="11936" y="5320"/>
            <a:chExt cx="954" cy="954"/>
          </a:xfrm>
        </p:grpSpPr>
        <p:grpSp>
          <p:nvGrpSpPr>
            <p:cNvPr id="12" name="Group 38"/>
            <p:cNvGrpSpPr/>
            <p:nvPr/>
          </p:nvGrpSpPr>
          <p:grpSpPr>
            <a:xfrm>
              <a:off x="11936" y="5320"/>
              <a:ext cx="954" cy="954"/>
              <a:chOff x="762000" y="2017897"/>
              <a:chExt cx="484356" cy="484356"/>
            </a:xfrm>
            <a:effectLst>
              <a:outerShdw blurRad="50800" dist="38100" dir="10800000" algn="r" rotWithShape="0">
                <a:prstClr val="black">
                  <a:alpha val="40000"/>
                </a:prstClr>
              </a:outerShdw>
            </a:effectLst>
          </p:grpSpPr>
          <p:sp>
            <p:nvSpPr>
              <p:cNvPr id="13" name="Oval 39"/>
              <p:cNvSpPr/>
              <p:nvPr>
                <p:custDataLst>
                  <p:tags r:id="rId8"/>
                </p:custDataLst>
              </p:nvPr>
            </p:nvSpPr>
            <p:spPr>
              <a:xfrm>
                <a:off x="762000" y="2017897"/>
                <a:ext cx="484356" cy="484356"/>
              </a:xfrm>
              <a:prstGeom prst="ellipse">
                <a:avLst/>
              </a:prstGeom>
              <a:solidFill>
                <a:srgbClr val="0598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14" name="Oval 40"/>
              <p:cNvSpPr/>
              <p:nvPr>
                <p:custDataLst>
                  <p:tags r:id="rId9"/>
                </p:custDataLst>
              </p:nvPr>
            </p:nvSpPr>
            <p:spPr>
              <a:xfrm>
                <a:off x="780410" y="2036307"/>
                <a:ext cx="447539" cy="447539"/>
              </a:xfrm>
              <a:prstGeom prst="ellipse">
                <a:avLst/>
              </a:prstGeom>
              <a:noFill/>
              <a:ln w="127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cs typeface="+mn-ea"/>
                  <a:sym typeface="+mn-lt"/>
                </a:endParaRPr>
              </a:p>
            </p:txBody>
          </p:sp>
        </p:grpSp>
        <p:sp>
          <p:nvSpPr>
            <p:cNvPr id="15" name="Freeform 20"/>
            <p:cNvSpPr>
              <a:spLocks noEditPoints="1"/>
            </p:cNvSpPr>
            <p:nvPr>
              <p:custDataLst>
                <p:tags r:id="rId7"/>
              </p:custDataLst>
            </p:nvPr>
          </p:nvSpPr>
          <p:spPr bwMode="auto">
            <a:xfrm>
              <a:off x="12181" y="5581"/>
              <a:ext cx="463" cy="433"/>
            </a:xfrm>
            <a:custGeom>
              <a:avLst/>
              <a:gdLst/>
              <a:ahLst/>
              <a:cxnLst>
                <a:cxn ang="0">
                  <a:pos x="63" y="20"/>
                </a:cxn>
                <a:cxn ang="0">
                  <a:pos x="53" y="54"/>
                </a:cxn>
                <a:cxn ang="0">
                  <a:pos x="45" y="60"/>
                </a:cxn>
                <a:cxn ang="0">
                  <a:pos x="10" y="60"/>
                </a:cxn>
                <a:cxn ang="0">
                  <a:pos x="1" y="53"/>
                </a:cxn>
                <a:cxn ang="0">
                  <a:pos x="1" y="48"/>
                </a:cxn>
                <a:cxn ang="0">
                  <a:pos x="1" y="46"/>
                </a:cxn>
                <a:cxn ang="0">
                  <a:pos x="1" y="44"/>
                </a:cxn>
                <a:cxn ang="0">
                  <a:pos x="2" y="41"/>
                </a:cxn>
                <a:cxn ang="0">
                  <a:pos x="5" y="34"/>
                </a:cxn>
                <a:cxn ang="0">
                  <a:pos x="5" y="32"/>
                </a:cxn>
                <a:cxn ang="0">
                  <a:pos x="7" y="30"/>
                </a:cxn>
                <a:cxn ang="0">
                  <a:pos x="9" y="23"/>
                </a:cxn>
                <a:cxn ang="0">
                  <a:pos x="9" y="21"/>
                </a:cxn>
                <a:cxn ang="0">
                  <a:pos x="11" y="19"/>
                </a:cxn>
                <a:cxn ang="0">
                  <a:pos x="13" y="12"/>
                </a:cxn>
                <a:cxn ang="0">
                  <a:pos x="13" y="10"/>
                </a:cxn>
                <a:cxn ang="0">
                  <a:pos x="15" y="8"/>
                </a:cxn>
                <a:cxn ang="0">
                  <a:pos x="22" y="2"/>
                </a:cxn>
                <a:cxn ang="0">
                  <a:pos x="22" y="2"/>
                </a:cxn>
                <a:cxn ang="0">
                  <a:pos x="23" y="2"/>
                </a:cxn>
                <a:cxn ang="0">
                  <a:pos x="52" y="2"/>
                </a:cxn>
                <a:cxn ang="0">
                  <a:pos x="57" y="4"/>
                </a:cxn>
                <a:cxn ang="0">
                  <a:pos x="57" y="9"/>
                </a:cxn>
                <a:cxn ang="0">
                  <a:pos x="47" y="43"/>
                </a:cxn>
                <a:cxn ang="0">
                  <a:pos x="39" y="50"/>
                </a:cxn>
                <a:cxn ang="0">
                  <a:pos x="6" y="50"/>
                </a:cxn>
                <a:cxn ang="0">
                  <a:pos x="5" y="51"/>
                </a:cxn>
                <a:cxn ang="0">
                  <a:pos x="5" y="52"/>
                </a:cxn>
                <a:cxn ang="0">
                  <a:pos x="10" y="55"/>
                </a:cxn>
                <a:cxn ang="0">
                  <a:pos x="45" y="55"/>
                </a:cxn>
                <a:cxn ang="0">
                  <a:pos x="49" y="53"/>
                </a:cxn>
                <a:cxn ang="0">
                  <a:pos x="60" y="15"/>
                </a:cxn>
                <a:cxn ang="0">
                  <a:pos x="60" y="13"/>
                </a:cxn>
                <a:cxn ang="0">
                  <a:pos x="63" y="15"/>
                </a:cxn>
                <a:cxn ang="0">
                  <a:pos x="63" y="20"/>
                </a:cxn>
                <a:cxn ang="0">
                  <a:pos x="20" y="26"/>
                </a:cxn>
                <a:cxn ang="0">
                  <a:pos x="43" y="26"/>
                </a:cxn>
                <a:cxn ang="0">
                  <a:pos x="45" y="25"/>
                </a:cxn>
                <a:cxn ang="0">
                  <a:pos x="45" y="22"/>
                </a:cxn>
                <a:cxn ang="0">
                  <a:pos x="45" y="21"/>
                </a:cxn>
                <a:cxn ang="0">
                  <a:pos x="22" y="21"/>
                </a:cxn>
                <a:cxn ang="0">
                  <a:pos x="20" y="22"/>
                </a:cxn>
                <a:cxn ang="0">
                  <a:pos x="19" y="25"/>
                </a:cxn>
                <a:cxn ang="0">
                  <a:pos x="20" y="26"/>
                </a:cxn>
                <a:cxn ang="0">
                  <a:pos x="23" y="16"/>
                </a:cxn>
                <a:cxn ang="0">
                  <a:pos x="46" y="16"/>
                </a:cxn>
                <a:cxn ang="0">
                  <a:pos x="48" y="15"/>
                </a:cxn>
                <a:cxn ang="0">
                  <a:pos x="49" y="12"/>
                </a:cxn>
                <a:cxn ang="0">
                  <a:pos x="48" y="11"/>
                </a:cxn>
                <a:cxn ang="0">
                  <a:pos x="25" y="11"/>
                </a:cxn>
                <a:cxn ang="0">
                  <a:pos x="23" y="12"/>
                </a:cxn>
                <a:cxn ang="0">
                  <a:pos x="22" y="15"/>
                </a:cxn>
                <a:cxn ang="0">
                  <a:pos x="23" y="16"/>
                </a:cxn>
              </a:cxnLst>
              <a:rect l="0" t="0" r="r" b="b"/>
              <a:pathLst>
                <a:path w="64" h="60">
                  <a:moveTo>
                    <a:pt x="63" y="20"/>
                  </a:moveTo>
                  <a:cubicBezTo>
                    <a:pt x="53" y="54"/>
                    <a:pt x="53" y="54"/>
                    <a:pt x="53" y="54"/>
                  </a:cubicBezTo>
                  <a:cubicBezTo>
                    <a:pt x="52" y="57"/>
                    <a:pt x="49" y="60"/>
                    <a:pt x="45" y="60"/>
                  </a:cubicBezTo>
                  <a:cubicBezTo>
                    <a:pt x="10" y="60"/>
                    <a:pt x="10" y="60"/>
                    <a:pt x="10" y="60"/>
                  </a:cubicBezTo>
                  <a:cubicBezTo>
                    <a:pt x="6" y="60"/>
                    <a:pt x="2" y="57"/>
                    <a:pt x="1" y="53"/>
                  </a:cubicBezTo>
                  <a:cubicBezTo>
                    <a:pt x="0" y="51"/>
                    <a:pt x="0" y="49"/>
                    <a:pt x="1" y="48"/>
                  </a:cubicBezTo>
                  <a:cubicBezTo>
                    <a:pt x="1" y="47"/>
                    <a:pt x="1" y="46"/>
                    <a:pt x="1" y="46"/>
                  </a:cubicBezTo>
                  <a:cubicBezTo>
                    <a:pt x="1" y="45"/>
                    <a:pt x="1" y="44"/>
                    <a:pt x="1" y="44"/>
                  </a:cubicBezTo>
                  <a:cubicBezTo>
                    <a:pt x="1" y="43"/>
                    <a:pt x="2" y="42"/>
                    <a:pt x="2" y="41"/>
                  </a:cubicBezTo>
                  <a:cubicBezTo>
                    <a:pt x="4" y="40"/>
                    <a:pt x="5" y="36"/>
                    <a:pt x="5" y="34"/>
                  </a:cubicBezTo>
                  <a:cubicBezTo>
                    <a:pt x="5" y="34"/>
                    <a:pt x="5" y="33"/>
                    <a:pt x="5" y="32"/>
                  </a:cubicBezTo>
                  <a:cubicBezTo>
                    <a:pt x="5" y="32"/>
                    <a:pt x="6" y="31"/>
                    <a:pt x="7" y="30"/>
                  </a:cubicBezTo>
                  <a:cubicBezTo>
                    <a:pt x="8" y="29"/>
                    <a:pt x="9" y="25"/>
                    <a:pt x="9" y="23"/>
                  </a:cubicBezTo>
                  <a:cubicBezTo>
                    <a:pt x="9" y="23"/>
                    <a:pt x="9" y="22"/>
                    <a:pt x="9" y="21"/>
                  </a:cubicBezTo>
                  <a:cubicBezTo>
                    <a:pt x="9" y="20"/>
                    <a:pt x="10" y="20"/>
                    <a:pt x="11" y="19"/>
                  </a:cubicBezTo>
                  <a:cubicBezTo>
                    <a:pt x="12" y="18"/>
                    <a:pt x="13" y="14"/>
                    <a:pt x="13" y="12"/>
                  </a:cubicBezTo>
                  <a:cubicBezTo>
                    <a:pt x="13" y="12"/>
                    <a:pt x="13" y="11"/>
                    <a:pt x="13" y="10"/>
                  </a:cubicBezTo>
                  <a:cubicBezTo>
                    <a:pt x="13" y="10"/>
                    <a:pt x="14" y="9"/>
                    <a:pt x="15" y="8"/>
                  </a:cubicBezTo>
                  <a:cubicBezTo>
                    <a:pt x="16" y="6"/>
                    <a:pt x="17" y="0"/>
                    <a:pt x="22" y="2"/>
                  </a:cubicBezTo>
                  <a:cubicBezTo>
                    <a:pt x="22" y="2"/>
                    <a:pt x="22" y="2"/>
                    <a:pt x="22" y="2"/>
                  </a:cubicBezTo>
                  <a:cubicBezTo>
                    <a:pt x="22" y="2"/>
                    <a:pt x="23" y="2"/>
                    <a:pt x="23" y="2"/>
                  </a:cubicBezTo>
                  <a:cubicBezTo>
                    <a:pt x="52" y="2"/>
                    <a:pt x="52" y="2"/>
                    <a:pt x="52" y="2"/>
                  </a:cubicBezTo>
                  <a:cubicBezTo>
                    <a:pt x="54" y="2"/>
                    <a:pt x="56" y="2"/>
                    <a:pt x="57" y="4"/>
                  </a:cubicBezTo>
                  <a:cubicBezTo>
                    <a:pt x="58" y="5"/>
                    <a:pt x="58" y="7"/>
                    <a:pt x="57" y="9"/>
                  </a:cubicBezTo>
                  <a:cubicBezTo>
                    <a:pt x="47" y="43"/>
                    <a:pt x="47" y="43"/>
                    <a:pt x="47" y="43"/>
                  </a:cubicBezTo>
                  <a:cubicBezTo>
                    <a:pt x="45" y="49"/>
                    <a:pt x="44" y="50"/>
                    <a:pt x="39" y="50"/>
                  </a:cubicBezTo>
                  <a:cubicBezTo>
                    <a:pt x="6" y="50"/>
                    <a:pt x="6" y="50"/>
                    <a:pt x="6" y="50"/>
                  </a:cubicBezTo>
                  <a:cubicBezTo>
                    <a:pt x="6" y="50"/>
                    <a:pt x="5" y="50"/>
                    <a:pt x="5" y="51"/>
                  </a:cubicBezTo>
                  <a:cubicBezTo>
                    <a:pt x="5" y="51"/>
                    <a:pt x="5" y="52"/>
                    <a:pt x="5" y="52"/>
                  </a:cubicBezTo>
                  <a:cubicBezTo>
                    <a:pt x="6" y="55"/>
                    <a:pt x="8" y="55"/>
                    <a:pt x="10" y="55"/>
                  </a:cubicBezTo>
                  <a:cubicBezTo>
                    <a:pt x="45" y="55"/>
                    <a:pt x="45" y="55"/>
                    <a:pt x="45" y="55"/>
                  </a:cubicBezTo>
                  <a:cubicBezTo>
                    <a:pt x="47" y="55"/>
                    <a:pt x="48" y="54"/>
                    <a:pt x="49" y="53"/>
                  </a:cubicBezTo>
                  <a:cubicBezTo>
                    <a:pt x="60" y="15"/>
                    <a:pt x="60" y="15"/>
                    <a:pt x="60" y="15"/>
                  </a:cubicBezTo>
                  <a:cubicBezTo>
                    <a:pt x="60" y="15"/>
                    <a:pt x="60" y="14"/>
                    <a:pt x="60" y="13"/>
                  </a:cubicBezTo>
                  <a:cubicBezTo>
                    <a:pt x="61" y="14"/>
                    <a:pt x="62" y="14"/>
                    <a:pt x="63" y="15"/>
                  </a:cubicBezTo>
                  <a:cubicBezTo>
                    <a:pt x="64" y="16"/>
                    <a:pt x="64" y="18"/>
                    <a:pt x="63" y="20"/>
                  </a:cubicBezTo>
                  <a:close/>
                  <a:moveTo>
                    <a:pt x="20" y="26"/>
                  </a:moveTo>
                  <a:cubicBezTo>
                    <a:pt x="43" y="26"/>
                    <a:pt x="43" y="26"/>
                    <a:pt x="43" y="26"/>
                  </a:cubicBezTo>
                  <a:cubicBezTo>
                    <a:pt x="44" y="26"/>
                    <a:pt x="44" y="25"/>
                    <a:pt x="45" y="25"/>
                  </a:cubicBezTo>
                  <a:cubicBezTo>
                    <a:pt x="45" y="22"/>
                    <a:pt x="45" y="22"/>
                    <a:pt x="45" y="22"/>
                  </a:cubicBezTo>
                  <a:cubicBezTo>
                    <a:pt x="46" y="22"/>
                    <a:pt x="45" y="21"/>
                    <a:pt x="45" y="21"/>
                  </a:cubicBezTo>
                  <a:cubicBezTo>
                    <a:pt x="22" y="21"/>
                    <a:pt x="22" y="21"/>
                    <a:pt x="22" y="21"/>
                  </a:cubicBezTo>
                  <a:cubicBezTo>
                    <a:pt x="21" y="21"/>
                    <a:pt x="20" y="22"/>
                    <a:pt x="20" y="22"/>
                  </a:cubicBezTo>
                  <a:cubicBezTo>
                    <a:pt x="19" y="25"/>
                    <a:pt x="19" y="25"/>
                    <a:pt x="19" y="25"/>
                  </a:cubicBezTo>
                  <a:cubicBezTo>
                    <a:pt x="19" y="25"/>
                    <a:pt x="19" y="26"/>
                    <a:pt x="20" y="26"/>
                  </a:cubicBezTo>
                  <a:close/>
                  <a:moveTo>
                    <a:pt x="23" y="16"/>
                  </a:moveTo>
                  <a:cubicBezTo>
                    <a:pt x="46" y="16"/>
                    <a:pt x="46" y="16"/>
                    <a:pt x="46" y="16"/>
                  </a:cubicBezTo>
                  <a:cubicBezTo>
                    <a:pt x="47" y="16"/>
                    <a:pt x="48" y="16"/>
                    <a:pt x="48" y="15"/>
                  </a:cubicBezTo>
                  <a:cubicBezTo>
                    <a:pt x="49" y="12"/>
                    <a:pt x="49" y="12"/>
                    <a:pt x="49" y="12"/>
                  </a:cubicBezTo>
                  <a:cubicBezTo>
                    <a:pt x="49" y="12"/>
                    <a:pt x="48" y="11"/>
                    <a:pt x="48" y="11"/>
                  </a:cubicBezTo>
                  <a:cubicBezTo>
                    <a:pt x="25" y="11"/>
                    <a:pt x="25" y="11"/>
                    <a:pt x="25" y="11"/>
                  </a:cubicBezTo>
                  <a:cubicBezTo>
                    <a:pt x="24" y="11"/>
                    <a:pt x="23" y="12"/>
                    <a:pt x="23" y="12"/>
                  </a:cubicBezTo>
                  <a:cubicBezTo>
                    <a:pt x="22" y="15"/>
                    <a:pt x="22" y="15"/>
                    <a:pt x="22" y="15"/>
                  </a:cubicBezTo>
                  <a:cubicBezTo>
                    <a:pt x="22" y="16"/>
                    <a:pt x="22" y="16"/>
                    <a:pt x="23" y="16"/>
                  </a:cubicBezTo>
                  <a:close/>
                </a:path>
              </a:pathLst>
            </a:custGeom>
            <a:solidFill>
              <a:schemeClr val="bg1"/>
            </a:solidFill>
            <a:ln w="9525">
              <a:noFill/>
              <a:round/>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262626"/>
                </a:solidFill>
                <a:effectLst/>
                <a:uLnTx/>
                <a:uFillTx/>
                <a:cs typeface="+mn-ea"/>
                <a:sym typeface="+mn-lt"/>
              </a:endParaRPr>
            </a:p>
          </p:txBody>
        </p:sp>
      </p:grpSp>
      <p:sp>
        <p:nvSpPr>
          <p:cNvPr id="21" name="标题 7"/>
          <p:cNvSpPr txBox="1"/>
          <p:nvPr>
            <p:custDataLst>
              <p:tags r:id="rId5"/>
            </p:custDataLst>
          </p:nvPr>
        </p:nvSpPr>
        <p:spPr>
          <a:xfrm>
            <a:off x="6997065" y="1631315"/>
            <a:ext cx="4306570" cy="176403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404040"/>
                </a:solidFill>
                <a:latin typeface="微软雅黑" panose="020B0503020204020204" charset="-122"/>
                <a:ea typeface="微软雅黑" panose="020B0503020204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404040"/>
                </a:solidFill>
                <a:latin typeface="微软雅黑" panose="020B0503020204020204" charset="-122"/>
                <a:ea typeface="微软雅黑" panose="020B0503020204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5pPr>
          </a:lstStyle>
          <a:p>
            <a:pPr marL="0" indent="0">
              <a:lnSpc>
                <a:spcPct val="150000"/>
              </a:lnSpc>
              <a:spcBef>
                <a:spcPct val="0"/>
              </a:spcBef>
              <a:buNone/>
            </a:pPr>
            <a:r>
              <a:rPr lang="zh-CN" altLang="en-US" sz="1800" dirty="0">
                <a:solidFill>
                  <a:srgbClr val="3B3838"/>
                </a:solidFill>
                <a:latin typeface="Times New Roman" panose="02020603050405020304" charset="0"/>
                <a:cs typeface="Times New Roman" panose="02020603050405020304" charset="0"/>
              </a:rPr>
              <a:t>二十大报告中指出：“加强和完善现代金融监管，强化金融稳定保障体系，依法将各类</a:t>
            </a:r>
            <a:r>
              <a:rPr lang="zh-CN" altLang="en-US" sz="1800" b="1" dirty="0">
                <a:solidFill>
                  <a:srgbClr val="0598FF"/>
                </a:solidFill>
                <a:latin typeface="Times New Roman" panose="02020603050405020304" charset="0"/>
                <a:cs typeface="Times New Roman" panose="02020603050405020304" charset="0"/>
              </a:rPr>
              <a:t>金融活动全部纳入监管</a:t>
            </a:r>
            <a:r>
              <a:rPr lang="zh-CN" altLang="en-US" sz="1800" dirty="0">
                <a:solidFill>
                  <a:srgbClr val="3B3838"/>
                </a:solidFill>
                <a:latin typeface="Times New Roman" panose="02020603050405020304" charset="0"/>
                <a:cs typeface="Times New Roman" panose="02020603050405020304" charset="0"/>
              </a:rPr>
              <a:t>，守住不发生系统性风险底线。”</a:t>
            </a:r>
          </a:p>
        </p:txBody>
      </p:sp>
      <p:sp>
        <p:nvSpPr>
          <p:cNvPr id="22" name="标题 7"/>
          <p:cNvSpPr txBox="1"/>
          <p:nvPr>
            <p:custDataLst>
              <p:tags r:id="rId6"/>
            </p:custDataLst>
          </p:nvPr>
        </p:nvSpPr>
        <p:spPr>
          <a:xfrm>
            <a:off x="6997065" y="4041775"/>
            <a:ext cx="4306570" cy="176403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404040"/>
                </a:solidFill>
                <a:latin typeface="微软雅黑" panose="020B0503020204020204" charset="-122"/>
                <a:ea typeface="微软雅黑" panose="020B0503020204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404040"/>
                </a:solidFill>
                <a:latin typeface="微软雅黑" panose="020B0503020204020204" charset="-122"/>
                <a:ea typeface="微软雅黑" panose="020B0503020204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404040"/>
                </a:solidFill>
                <a:latin typeface="微软雅黑" panose="020B0503020204020204" charset="-122"/>
                <a:ea typeface="微软雅黑" panose="020B0503020204020204" charset="-122"/>
                <a:cs typeface="+mn-cs"/>
              </a:defRPr>
            </a:lvl5pPr>
          </a:lstStyle>
          <a:p>
            <a:pPr marL="0" indent="0">
              <a:lnSpc>
                <a:spcPct val="150000"/>
              </a:lnSpc>
              <a:spcBef>
                <a:spcPct val="0"/>
              </a:spcBef>
              <a:buNone/>
            </a:pPr>
            <a:r>
              <a:rPr lang="zh-CN" altLang="en-US" sz="1800" dirty="0">
                <a:solidFill>
                  <a:schemeClr val="tx1"/>
                </a:solidFill>
                <a:latin typeface="Times New Roman" panose="02020603050405020304" charset="0"/>
                <a:cs typeface="Times New Roman" panose="02020603050405020304" charset="0"/>
              </a:rPr>
              <a:t>十四五规划中强调：“要培育壮大人工智能、大数据、区块链、云计算、网络安全等新兴数字产业，提升通信设备、核心电子元器件、关键软件等产业水平。”</a:t>
            </a:r>
          </a:p>
        </p:txBody>
      </p:sp>
      <p:sp>
        <p:nvSpPr>
          <p:cNvPr id="8" name="标题 7">
            <a:extLst>
              <a:ext uri="{FF2B5EF4-FFF2-40B4-BE49-F238E27FC236}">
                <a16:creationId xmlns:a16="http://schemas.microsoft.com/office/drawing/2014/main" id="{037C629A-29E9-DD16-CD40-EE8AE4CE8578}"/>
              </a:ext>
            </a:extLst>
          </p:cNvPr>
          <p:cNvSpPr>
            <a:spLocks noGrp="1"/>
          </p:cNvSpPr>
          <p:nvPr>
            <p:ph type="title"/>
          </p:nvPr>
        </p:nvSpPr>
        <p:spPr/>
        <p:txBody>
          <a:bodyPr>
            <a:normAutofit/>
          </a:bodyPr>
          <a:lstStyle/>
          <a:p>
            <a:r>
              <a:rPr lang="zh-CN" altLang="en-US" sz="4400" dirty="0">
                <a:solidFill>
                  <a:schemeClr val="bg2">
                    <a:lumMod val="25000"/>
                  </a:schemeClr>
                </a:solidFill>
                <a:cs typeface="+mn-ea"/>
                <a:sym typeface="+mn-lt"/>
              </a:rPr>
              <a:t>国家需求</a:t>
            </a:r>
            <a:endParaRPr lang="zh-CN" altLang="en-US" dirty="0"/>
          </a:p>
        </p:txBody>
      </p:sp>
    </p:spTree>
  </p:cSld>
  <p:clrMapOvr>
    <a:masterClrMapping/>
  </p:clrMapOvr>
  <p:transition spd="slow" advTm="8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1738391">
            <a:off x="7029646" y="4222047"/>
            <a:ext cx="5059030" cy="4544909"/>
            <a:chOff x="-407906" y="-877464"/>
            <a:chExt cx="6915001" cy="6212268"/>
          </a:xfrm>
          <a:solidFill>
            <a:srgbClr val="0598FF">
              <a:alpha val="21000"/>
            </a:srgbClr>
          </a:solidFill>
        </p:grpSpPr>
        <p:sp>
          <p:nvSpPr>
            <p:cNvPr id="6" name="Freeform 71"/>
            <p:cNvSpPr>
              <a:spLocks noEditPoints="1"/>
            </p:cNvSpPr>
            <p:nvPr>
              <p:custDataLst>
                <p:tags r:id="rId5"/>
              </p:custDataLst>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7" name="Freeform 71"/>
            <p:cNvSpPr>
              <a:spLocks noEditPoints="1"/>
            </p:cNvSpPr>
            <p:nvPr>
              <p:custDataLst>
                <p:tags r:id="rId6"/>
              </p:custDataLst>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sp>
          <p:nvSpPr>
            <p:cNvPr id="8" name="Freeform 71"/>
            <p:cNvSpPr>
              <a:spLocks noEditPoints="1"/>
            </p:cNvSpPr>
            <p:nvPr>
              <p:custDataLst>
                <p:tags r:id="rId7"/>
              </p:custDataLst>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lstStyle/>
            <a:p>
              <a:endParaRPr lang="id-ID" dirty="0">
                <a:solidFill>
                  <a:prstClr val="white"/>
                </a:solidFill>
                <a:cs typeface="+mn-ea"/>
                <a:sym typeface="+mn-lt"/>
              </a:endParaRPr>
            </a:p>
          </p:txBody>
        </p:sp>
      </p:grpSp>
      <p:pic>
        <p:nvPicPr>
          <p:cNvPr id="120" name="图片 119" descr="校徽"/>
          <p:cNvPicPr>
            <a:picLocks noChangeAspect="1"/>
          </p:cNvPicPr>
          <p:nvPr>
            <p:custDataLst>
              <p:tags r:id="rId1"/>
            </p:custDataLst>
          </p:nvPr>
        </p:nvPicPr>
        <p:blipFill>
          <a:blip r:embed="rId10"/>
          <a:stretch>
            <a:fillRect/>
          </a:stretch>
        </p:blipFill>
        <p:spPr>
          <a:xfrm>
            <a:off x="11531600" y="6197600"/>
            <a:ext cx="660400" cy="660400"/>
          </a:xfrm>
          <a:prstGeom prst="rect">
            <a:avLst/>
          </a:prstGeom>
        </p:spPr>
      </p:pic>
      <p:graphicFrame>
        <p:nvGraphicFramePr>
          <p:cNvPr id="3" name="表格 2"/>
          <p:cNvGraphicFramePr/>
          <p:nvPr>
            <p:custDataLst>
              <p:tags r:id="rId2"/>
            </p:custDataLst>
          </p:nvPr>
        </p:nvGraphicFramePr>
        <p:xfrm>
          <a:off x="573405" y="1797685"/>
          <a:ext cx="6556375" cy="4065270"/>
        </p:xfrm>
        <a:graphic>
          <a:graphicData uri="http://schemas.openxmlformats.org/drawingml/2006/table">
            <a:tbl>
              <a:tblPr firstRow="1"/>
              <a:tblGrid>
                <a:gridCol w="3222625">
                  <a:extLst>
                    <a:ext uri="{9D8B030D-6E8A-4147-A177-3AD203B41FA5}">
                      <a16:colId xmlns:a16="http://schemas.microsoft.com/office/drawing/2014/main" val="20000"/>
                    </a:ext>
                  </a:extLst>
                </a:gridCol>
                <a:gridCol w="3333750">
                  <a:extLst>
                    <a:ext uri="{9D8B030D-6E8A-4147-A177-3AD203B41FA5}">
                      <a16:colId xmlns:a16="http://schemas.microsoft.com/office/drawing/2014/main" val="20001"/>
                    </a:ext>
                  </a:extLst>
                </a:gridCol>
              </a:tblGrid>
              <a:tr h="403225">
                <a:tc>
                  <a:txBody>
                    <a:bodyPr/>
                    <a:lstStyle/>
                    <a:p>
                      <a:pPr algn="ctr">
                        <a:lnSpc>
                          <a:spcPct val="100000"/>
                        </a:lnSpc>
                        <a:buNone/>
                      </a:pPr>
                      <a:r>
                        <a:rPr lang="zh-CN" altLang="en-US"/>
                        <a:t>挑战</a:t>
                      </a:r>
                    </a:p>
                  </a:txBody>
                  <a:tcPr anchor="ctr">
                    <a:solidFill>
                      <a:srgbClr val="FFC000"/>
                    </a:solidFill>
                  </a:tcPr>
                </a:tc>
                <a:tc>
                  <a:txBody>
                    <a:bodyPr/>
                    <a:lstStyle/>
                    <a:p>
                      <a:pPr algn="ctr">
                        <a:lnSpc>
                          <a:spcPct val="100000"/>
                        </a:lnSpc>
                        <a:buNone/>
                      </a:pPr>
                      <a:r>
                        <a:rPr lang="zh-CN" altLang="en-US"/>
                        <a:t>应对</a:t>
                      </a:r>
                    </a:p>
                  </a:txBody>
                  <a:tcPr anchor="ctr">
                    <a:solidFill>
                      <a:srgbClr val="92D050"/>
                    </a:solidFill>
                  </a:tcPr>
                </a:tc>
                <a:extLst>
                  <a:ext uri="{0D108BD9-81ED-4DB2-BD59-A6C34878D82A}">
                    <a16:rowId xmlns:a16="http://schemas.microsoft.com/office/drawing/2014/main" val="10000"/>
                  </a:ext>
                </a:extLst>
              </a:tr>
              <a:tr h="958850">
                <a:tc>
                  <a:txBody>
                    <a:bodyPr/>
                    <a:lstStyle/>
                    <a:p>
                      <a:pPr algn="ctr">
                        <a:lnSpc>
                          <a:spcPct val="100000"/>
                        </a:lnSpc>
                        <a:buNone/>
                      </a:pPr>
                      <a:r>
                        <a:rPr lang="zh-CN" altLang="en-US" dirty="0">
                          <a:solidFill>
                            <a:schemeClr val="tx1"/>
                          </a:solidFill>
                        </a:rPr>
                        <a:t>数万种加密货币结构各异，难以建立通用分析框架</a:t>
                      </a:r>
                    </a:p>
                  </a:txBody>
                  <a:tcPr anchor="ctr">
                    <a:solidFill>
                      <a:schemeClr val="accent4">
                        <a:lumMod val="40000"/>
                        <a:lumOff val="60000"/>
                      </a:schemeClr>
                    </a:solidFill>
                  </a:tcPr>
                </a:tc>
                <a:tc>
                  <a:txBody>
                    <a:bodyPr/>
                    <a:lstStyle/>
                    <a:p>
                      <a:pPr algn="ctr">
                        <a:lnSpc>
                          <a:spcPct val="100000"/>
                        </a:lnSpc>
                        <a:buNone/>
                      </a:pPr>
                      <a:r>
                        <a:rPr lang="zh-CN" altLang="en-US">
                          <a:solidFill>
                            <a:schemeClr val="tx1"/>
                          </a:solidFill>
                        </a:rPr>
                        <a:t>异构数据的通用分析方法框架设计</a:t>
                      </a:r>
                    </a:p>
                  </a:txBody>
                  <a:tcPr anchor="ctr">
                    <a:solidFill>
                      <a:schemeClr val="accent6">
                        <a:lumMod val="40000"/>
                        <a:lumOff val="60000"/>
                      </a:schemeClr>
                    </a:solidFill>
                  </a:tcPr>
                </a:tc>
                <a:extLst>
                  <a:ext uri="{0D108BD9-81ED-4DB2-BD59-A6C34878D82A}">
                    <a16:rowId xmlns:a16="http://schemas.microsoft.com/office/drawing/2014/main" val="10001"/>
                  </a:ext>
                </a:extLst>
              </a:tr>
              <a:tr h="671830">
                <a:tc>
                  <a:txBody>
                    <a:bodyPr/>
                    <a:lstStyle/>
                    <a:p>
                      <a:pPr algn="ctr">
                        <a:lnSpc>
                          <a:spcPct val="100000"/>
                        </a:lnSpc>
                        <a:buNone/>
                      </a:pPr>
                      <a:r>
                        <a:rPr lang="zh-CN" altLang="en-US" dirty="0">
                          <a:solidFill>
                            <a:schemeClr val="tx1"/>
                          </a:solidFill>
                        </a:rPr>
                        <a:t>链上地址与用户真实身份间没有直接关联</a:t>
                      </a:r>
                    </a:p>
                  </a:txBody>
                  <a:tcPr anchor="ctr">
                    <a:solidFill>
                      <a:schemeClr val="accent4">
                        <a:lumMod val="40000"/>
                        <a:lumOff val="60000"/>
                      </a:schemeClr>
                    </a:solidFill>
                  </a:tcPr>
                </a:tc>
                <a:tc>
                  <a:txBody>
                    <a:bodyPr/>
                    <a:lstStyle/>
                    <a:p>
                      <a:pPr algn="ctr">
                        <a:lnSpc>
                          <a:spcPct val="100000"/>
                        </a:lnSpc>
                        <a:buNone/>
                      </a:pPr>
                      <a:r>
                        <a:rPr lang="zh-CN" altLang="en-US">
                          <a:solidFill>
                            <a:schemeClr val="tx1"/>
                          </a:solidFill>
                        </a:rPr>
                        <a:t>链上地址智能关联算法设计</a:t>
                      </a:r>
                    </a:p>
                  </a:txBody>
                  <a:tcPr anchor="ctr">
                    <a:solidFill>
                      <a:schemeClr val="accent6">
                        <a:lumMod val="40000"/>
                        <a:lumOff val="60000"/>
                      </a:schemeClr>
                    </a:solidFill>
                  </a:tcPr>
                </a:tc>
                <a:extLst>
                  <a:ext uri="{0D108BD9-81ED-4DB2-BD59-A6C34878D82A}">
                    <a16:rowId xmlns:a16="http://schemas.microsoft.com/office/drawing/2014/main" val="10002"/>
                  </a:ext>
                </a:extLst>
              </a:tr>
              <a:tr h="672465">
                <a:tc>
                  <a:txBody>
                    <a:bodyPr/>
                    <a:lstStyle/>
                    <a:p>
                      <a:pPr algn="ctr">
                        <a:lnSpc>
                          <a:spcPct val="100000"/>
                        </a:lnSpc>
                        <a:buNone/>
                      </a:pPr>
                      <a:r>
                        <a:rPr lang="zh-CN" altLang="en-US" dirty="0">
                          <a:solidFill>
                            <a:schemeClr val="tx1"/>
                          </a:solidFill>
                        </a:rPr>
                        <a:t>加密货币犯罪涉案资金难以追踪</a:t>
                      </a:r>
                    </a:p>
                  </a:txBody>
                  <a:tcPr anchor="ctr">
                    <a:solidFill>
                      <a:schemeClr val="accent4">
                        <a:lumMod val="40000"/>
                        <a:lumOff val="60000"/>
                      </a:schemeClr>
                    </a:solidFill>
                  </a:tcPr>
                </a:tc>
                <a:tc>
                  <a:txBody>
                    <a:bodyPr/>
                    <a:lstStyle/>
                    <a:p>
                      <a:pPr algn="ctr">
                        <a:lnSpc>
                          <a:spcPct val="100000"/>
                        </a:lnSpc>
                        <a:buNone/>
                      </a:pPr>
                      <a:r>
                        <a:rPr lang="zh-CN" altLang="en-US" sz="1800">
                          <a:solidFill>
                            <a:schemeClr val="tx1"/>
                          </a:solidFill>
                          <a:sym typeface="+mn-ea"/>
                        </a:rPr>
                        <a:t>多维度</a:t>
                      </a:r>
                      <a:r>
                        <a:rPr lang="zh-CN" altLang="en-US">
                          <a:solidFill>
                            <a:schemeClr val="tx1"/>
                          </a:solidFill>
                        </a:rPr>
                        <a:t>资金流追踪方法的设计</a:t>
                      </a:r>
                    </a:p>
                  </a:txBody>
                  <a:tcPr anchor="ctr">
                    <a:solidFill>
                      <a:schemeClr val="accent6">
                        <a:lumMod val="40000"/>
                        <a:lumOff val="60000"/>
                      </a:schemeClr>
                    </a:solidFill>
                  </a:tcPr>
                </a:tc>
                <a:extLst>
                  <a:ext uri="{0D108BD9-81ED-4DB2-BD59-A6C34878D82A}">
                    <a16:rowId xmlns:a16="http://schemas.microsoft.com/office/drawing/2014/main" val="10003"/>
                  </a:ext>
                </a:extLst>
              </a:tr>
              <a:tr h="958850">
                <a:tc>
                  <a:txBody>
                    <a:bodyPr/>
                    <a:lstStyle/>
                    <a:p>
                      <a:pPr algn="ctr">
                        <a:lnSpc>
                          <a:spcPct val="100000"/>
                        </a:lnSpc>
                        <a:buNone/>
                      </a:pPr>
                      <a:r>
                        <a:rPr lang="zh-CN" altLang="en-US" dirty="0">
                          <a:solidFill>
                            <a:schemeClr val="tx1"/>
                          </a:solidFill>
                        </a:rPr>
                        <a:t>用户交易活动分析维度单一，仅停留在用户交易量、交易次数等方面</a:t>
                      </a:r>
                    </a:p>
                  </a:txBody>
                  <a:tcPr anchor="ctr">
                    <a:solidFill>
                      <a:schemeClr val="accent4">
                        <a:lumMod val="40000"/>
                        <a:lumOff val="60000"/>
                      </a:schemeClr>
                    </a:solidFill>
                  </a:tcPr>
                </a:tc>
                <a:tc>
                  <a:txBody>
                    <a:bodyPr/>
                    <a:lstStyle/>
                    <a:p>
                      <a:pPr algn="ctr">
                        <a:lnSpc>
                          <a:spcPct val="100000"/>
                        </a:lnSpc>
                        <a:buNone/>
                      </a:pPr>
                      <a:r>
                        <a:rPr lang="zh-CN" altLang="en-US">
                          <a:solidFill>
                            <a:schemeClr val="tx1"/>
                          </a:solidFill>
                        </a:rPr>
                        <a:t>创新热点领域分析方法</a:t>
                      </a:r>
                    </a:p>
                  </a:txBody>
                  <a:tcPr anchor="ctr">
                    <a:solidFill>
                      <a:schemeClr val="accent6">
                        <a:lumMod val="40000"/>
                        <a:lumOff val="60000"/>
                      </a:schemeClr>
                    </a:solidFill>
                  </a:tcPr>
                </a:tc>
                <a:extLst>
                  <a:ext uri="{0D108BD9-81ED-4DB2-BD59-A6C34878D82A}">
                    <a16:rowId xmlns:a16="http://schemas.microsoft.com/office/drawing/2014/main" val="10004"/>
                  </a:ext>
                </a:extLst>
              </a:tr>
              <a:tr h="400050">
                <a:tc>
                  <a:txBody>
                    <a:bodyPr/>
                    <a:lstStyle/>
                    <a:p>
                      <a:pPr algn="ctr">
                        <a:lnSpc>
                          <a:spcPct val="100000"/>
                        </a:lnSpc>
                        <a:buNone/>
                      </a:pPr>
                      <a:r>
                        <a:rPr lang="zh-CN" altLang="en-US" dirty="0">
                          <a:solidFill>
                            <a:schemeClr val="tx1"/>
                          </a:solidFill>
                        </a:rPr>
                        <a:t>可疑地址分析的时效性差</a:t>
                      </a:r>
                    </a:p>
                  </a:txBody>
                  <a:tcPr anchor="ctr">
                    <a:solidFill>
                      <a:schemeClr val="accent4">
                        <a:lumMod val="40000"/>
                        <a:lumOff val="60000"/>
                      </a:schemeClr>
                    </a:solidFill>
                  </a:tcPr>
                </a:tc>
                <a:tc>
                  <a:txBody>
                    <a:bodyPr/>
                    <a:lstStyle/>
                    <a:p>
                      <a:pPr algn="ctr">
                        <a:lnSpc>
                          <a:spcPct val="100000"/>
                        </a:lnSpc>
                        <a:buNone/>
                      </a:pPr>
                      <a:r>
                        <a:rPr lang="zh-CN" altLang="en-US" dirty="0">
                          <a:solidFill>
                            <a:schemeClr val="tx1"/>
                          </a:solidFill>
                        </a:rPr>
                        <a:t>地址自动化分析报告设计</a:t>
                      </a:r>
                    </a:p>
                  </a:txBody>
                  <a:tcPr anchor="ctr">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61" name="燕尾形箭头 60"/>
          <p:cNvSpPr/>
          <p:nvPr>
            <p:custDataLst>
              <p:tags r:id="rId3"/>
            </p:custDataLst>
          </p:nvPr>
        </p:nvSpPr>
        <p:spPr>
          <a:xfrm>
            <a:off x="7498715" y="3292158"/>
            <a:ext cx="996950" cy="772160"/>
          </a:xfrm>
          <a:prstGeom prst="notchedRightArrow">
            <a:avLst/>
          </a:prstGeom>
          <a:solidFill>
            <a:schemeClr val="bg1">
              <a:lumMod val="75000"/>
            </a:schemeClr>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p:cNvSpPr txBox="1"/>
          <p:nvPr/>
        </p:nvSpPr>
        <p:spPr>
          <a:xfrm>
            <a:off x="642680" y="5906770"/>
            <a:ext cx="10822940" cy="569323"/>
          </a:xfrm>
          <a:prstGeom prst="rect">
            <a:avLst/>
          </a:prstGeom>
          <a:noFill/>
        </p:spPr>
        <p:txBody>
          <a:bodyPr wrap="square" rtlCol="0" anchor="t">
            <a:spAutoFit/>
          </a:bodyPr>
          <a:lstStyle/>
          <a:p>
            <a:pPr marL="0" lvl="0" indent="0">
              <a:lnSpc>
                <a:spcPts val="4200"/>
              </a:lnSpc>
              <a:spcBef>
                <a:spcPct val="0"/>
              </a:spcBef>
              <a:buFont typeface="Wingdings" panose="05000000000000000000" charset="0"/>
              <a:buNone/>
            </a:pPr>
            <a:r>
              <a:rPr lang="zh-CN" altLang="en-US" sz="2000" b="1" dirty="0">
                <a:solidFill>
                  <a:srgbClr val="0598FF"/>
                </a:solidFill>
                <a:latin typeface="Times New Roman" panose="02020603050405020304" charset="0"/>
                <a:cs typeface="Times New Roman" panose="02020603050405020304" charset="0"/>
                <a:sym typeface="+mn-ea"/>
              </a:rPr>
              <a:t>无监管，不创新！ </a:t>
            </a:r>
            <a:r>
              <a:rPr lang="zh-CN" altLang="en-US" sz="2000" dirty="0">
                <a:solidFill>
                  <a:schemeClr val="tx1"/>
                </a:solidFill>
                <a:latin typeface="Times New Roman" panose="02020603050405020304" charset="0"/>
                <a:cs typeface="Times New Roman" panose="02020603050405020304" charset="0"/>
                <a:sym typeface="+mn-ea"/>
              </a:rPr>
              <a:t>构筑自主可控、国际领先的加密货币交易监管平台</a:t>
            </a:r>
            <a:r>
              <a:rPr lang="zh-CN" altLang="en-US" sz="2400" b="1" dirty="0">
                <a:solidFill>
                  <a:srgbClr val="0598FF"/>
                </a:solidFill>
                <a:latin typeface="Times New Roman" panose="02020603050405020304" charset="0"/>
                <a:cs typeface="Times New Roman" panose="02020603050405020304" charset="0"/>
                <a:sym typeface="+mn-ea"/>
              </a:rPr>
              <a:t>刻不容缓</a:t>
            </a:r>
            <a:r>
              <a:rPr lang="zh-CN" altLang="en-US" sz="2400" dirty="0">
                <a:solidFill>
                  <a:srgbClr val="0598FF"/>
                </a:solidFill>
                <a:latin typeface="Times New Roman" panose="02020603050405020304" charset="0"/>
                <a:cs typeface="Times New Roman" panose="02020603050405020304" charset="0"/>
                <a:sym typeface="+mn-ea"/>
              </a:rPr>
              <a:t>！</a:t>
            </a:r>
          </a:p>
        </p:txBody>
      </p:sp>
      <p:sp>
        <p:nvSpPr>
          <p:cNvPr id="12" name="矩形 11"/>
          <p:cNvSpPr/>
          <p:nvPr>
            <p:custDataLst>
              <p:tags r:id="rId4"/>
            </p:custDataLst>
          </p:nvPr>
        </p:nvSpPr>
        <p:spPr>
          <a:xfrm>
            <a:off x="8785225" y="3002915"/>
            <a:ext cx="2746375" cy="13506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rPr>
              <a:t>区块链数据智能</a:t>
            </a:r>
            <a:endParaRPr lang="en-US" altLang="zh-CN" sz="2400" b="1" dirty="0">
              <a:solidFill>
                <a:schemeClr val="bg1"/>
              </a:solidFill>
              <a:latin typeface="+mj-ea"/>
              <a:ea typeface="+mj-ea"/>
            </a:endParaRPr>
          </a:p>
          <a:p>
            <a:pPr algn="ctr"/>
            <a:r>
              <a:rPr lang="zh-CN" altLang="en-US" sz="2400" b="1" dirty="0">
                <a:solidFill>
                  <a:schemeClr val="bg1"/>
                </a:solidFill>
                <a:latin typeface="+mj-ea"/>
                <a:ea typeface="+mj-ea"/>
              </a:rPr>
              <a:t>分析平台</a:t>
            </a:r>
          </a:p>
        </p:txBody>
      </p:sp>
      <p:sp>
        <p:nvSpPr>
          <p:cNvPr id="9" name="文本框 8"/>
          <p:cNvSpPr txBox="1"/>
          <p:nvPr/>
        </p:nvSpPr>
        <p:spPr>
          <a:xfrm>
            <a:off x="573405" y="697865"/>
            <a:ext cx="10957560" cy="874407"/>
          </a:xfrm>
          <a:prstGeom prst="rect">
            <a:avLst/>
          </a:prstGeom>
          <a:noFill/>
        </p:spPr>
        <p:txBody>
          <a:bodyPr wrap="square" rtlCol="0" anchor="t">
            <a:spAutoFit/>
          </a:bodyPr>
          <a:lstStyle/>
          <a:p>
            <a:pPr indent="0" algn="just" fontAlgn="auto">
              <a:lnSpc>
                <a:spcPct val="150000"/>
              </a:lnSpc>
            </a:pPr>
            <a:r>
              <a:rPr lang="en-US" altLang="zh-CN" kern="100" dirty="0" err="1">
                <a:effectLst/>
                <a:latin typeface="微软雅黑" panose="020B0503020204020204" charset="-122"/>
                <a:ea typeface="微软雅黑" panose="020B0503020204020204" charset="-122"/>
                <a:cs typeface="Times New Roman" panose="02020603050405020304" charset="0"/>
                <a:sym typeface="+mn-ea"/>
              </a:rPr>
              <a:t>DASBlock</a:t>
            </a:r>
            <a:r>
              <a:rPr lang="zh-CN" altLang="en-US" kern="100" dirty="0">
                <a:effectLst/>
                <a:latin typeface="微软雅黑" panose="020B0503020204020204" charset="-122"/>
                <a:ea typeface="微软雅黑" panose="020B0503020204020204" charset="-122"/>
                <a:cs typeface="Times New Roman" panose="02020603050405020304" charset="0"/>
                <a:sym typeface="+mn-ea"/>
              </a:rPr>
              <a:t>团队梳理了加密货币智能监管的技术所面对的挑战，同时提出应对方案，以支持</a:t>
            </a:r>
            <a:r>
              <a:rPr lang="zh-CN" altLang="en-US" dirty="0">
                <a:latin typeface="Times New Roman" panose="02020603050405020304" charset="0"/>
                <a:cs typeface="Times New Roman" panose="02020603050405020304" charset="0"/>
                <a:sym typeface="+mn-ea"/>
              </a:rPr>
              <a:t>加密货币交易监管技术</a:t>
            </a:r>
            <a:r>
              <a:rPr lang="zh-CN" altLang="en-US" kern="100" dirty="0">
                <a:effectLst/>
                <a:latin typeface="微软雅黑" panose="020B0503020204020204" charset="-122"/>
                <a:ea typeface="微软雅黑" panose="020B0503020204020204" charset="-122"/>
                <a:cs typeface="Times New Roman" panose="02020603050405020304" charset="0"/>
                <a:sym typeface="+mn-ea"/>
              </a:rPr>
              <a:t>的创新与发展。</a:t>
            </a:r>
          </a:p>
        </p:txBody>
      </p:sp>
      <p:sp>
        <p:nvSpPr>
          <p:cNvPr id="13" name="标题 12">
            <a:extLst>
              <a:ext uri="{FF2B5EF4-FFF2-40B4-BE49-F238E27FC236}">
                <a16:creationId xmlns:a16="http://schemas.microsoft.com/office/drawing/2014/main" id="{96A03BAD-B023-66ED-96A5-4A944BCC1A0E}"/>
              </a:ext>
            </a:extLst>
          </p:cNvPr>
          <p:cNvSpPr>
            <a:spLocks noGrp="1"/>
          </p:cNvSpPr>
          <p:nvPr>
            <p:ph type="title"/>
          </p:nvPr>
        </p:nvSpPr>
        <p:spPr/>
        <p:txBody>
          <a:bodyPr>
            <a:normAutofit/>
          </a:bodyPr>
          <a:lstStyle/>
          <a:p>
            <a:r>
              <a:rPr lang="zh-CN" altLang="en-US" sz="4400" dirty="0">
                <a:solidFill>
                  <a:schemeClr val="bg2">
                    <a:lumMod val="25000"/>
                  </a:schemeClr>
                </a:solidFill>
                <a:cs typeface="+mn-ea"/>
                <a:sym typeface="+mn-lt"/>
              </a:rPr>
              <a:t>挑战与应对</a:t>
            </a:r>
            <a:endParaRPr lang="zh-CN" altLang="en-US" dirty="0"/>
          </a:p>
        </p:txBody>
      </p:sp>
    </p:spTree>
  </p:cSld>
  <p:clrMapOvr>
    <a:masterClrMapping/>
  </p:clrMapOvr>
  <p:transition spd="slow" advTm="8000">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400,&quot;width&quot;:16064}"/>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05.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06.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07.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08.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09.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1.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2.xml><?xml version="1.0" encoding="utf-8"?>
<p:tagLst xmlns:a="http://schemas.openxmlformats.org/drawingml/2006/main" xmlns:r="http://schemas.openxmlformats.org/officeDocument/2006/relationships" xmlns:p="http://schemas.openxmlformats.org/presentationml/2006/main">
  <p:tag name="KSO_WM_UNIT_TABLE_BEAUTIFY" val="smartTable{801a64d8-1ae7-4bf4-8abd-1d2363f3e48b}"/>
  <p:tag name="TABLE_ENDDRAG_ORIGIN_RECT" val="653*316"/>
  <p:tag name="TABLE_ENDDRAG_RECT" val="148*136*653*316"/>
</p:tagLst>
</file>

<file path=ppt/tags/tag113.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4.xml><?xml version="1.0" encoding="utf-8"?>
<p:tagLst xmlns:a="http://schemas.openxmlformats.org/drawingml/2006/main" xmlns:r="http://schemas.openxmlformats.org/officeDocument/2006/relationships" xmlns:p="http://schemas.openxmlformats.org/presentationml/2006/main">
  <p:tag name="KSO_WM_UNIT_TABLE_BEAUTIFY" val="smartTable{956f3fad-aaf1-4a8a-b5b4-2c61ac0c8e99}"/>
  <p:tag name="TABLE_ENDDRAG_ORIGIN_RECT" val="552*393"/>
  <p:tag name="TABLE_ENDDRAG_RECT" val="228*131*552*393"/>
</p:tagLst>
</file>

<file path=ppt/tags/tag115.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6.xml><?xml version="1.0" encoding="utf-8"?>
<p:tagLst xmlns:a="http://schemas.openxmlformats.org/drawingml/2006/main" xmlns:r="http://schemas.openxmlformats.org/officeDocument/2006/relationships" xmlns:p="http://schemas.openxmlformats.org/presentationml/2006/main">
  <p:tag name="KSO_WM_UNIT_TABLE_BEAUTIFY" val="smartTable{d4c262a6-f7c7-40a8-9832-bd042876ad8d}"/>
  <p:tag name="TABLE_ENDDRAG_ORIGIN_RECT" val="717*300"/>
  <p:tag name="TABLE_ENDDRAG_RECT" val="150*156*717*300"/>
</p:tagLst>
</file>

<file path=ppt/tags/tag117.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18.xml><?xml version="1.0" encoding="utf-8"?>
<p:tagLst xmlns:a="http://schemas.openxmlformats.org/drawingml/2006/main" xmlns:r="http://schemas.openxmlformats.org/officeDocument/2006/relationships" xmlns:p="http://schemas.openxmlformats.org/presentationml/2006/main">
  <p:tag name="KSO_WM_UNIT_TABLE_BEAUTIFY" val="smartTable{70d040f6-b4e5-4603-8880-5432ad22abb7}"/>
  <p:tag name="TABLE_ENDDRAG_ORIGIN_RECT" val="699*356"/>
  <p:tag name="TABLE_ENDDRAG_RECT" val="138*162*699*356"/>
</p:tagLst>
</file>

<file path=ppt/tags/tag119.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TABLE_BEAUTIFY" val="smartTable{338c3365-a7c0-40f6-8d1d-005fefc378dd}"/>
  <p:tag name="TABLE_ENDDRAG_ORIGIN_RECT" val="650*335"/>
  <p:tag name="TABLE_ENDDRAG_RECT" val="156*168*650*335"/>
</p:tagLst>
</file>

<file path=ppt/tags/tag121.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2.xml><?xml version="1.0" encoding="utf-8"?>
<p:tagLst xmlns:a="http://schemas.openxmlformats.org/drawingml/2006/main" xmlns:r="http://schemas.openxmlformats.org/officeDocument/2006/relationships" xmlns:p="http://schemas.openxmlformats.org/presentationml/2006/main">
  <p:tag name="KSO_WM_UNIT_TABLE_BEAUTIFY" val="smartTable{49d5e733-7d4c-4118-9182-8e5fdbe84bfd}"/>
  <p:tag name="TABLE_ENDDRAG_ORIGIN_RECT" val="631*267"/>
  <p:tag name="TABLE_ENDDRAG_RECT" val="165*154*631*267"/>
</p:tagLst>
</file>

<file path=ppt/tags/tag123.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4.xml><?xml version="1.0" encoding="utf-8"?>
<p:tagLst xmlns:a="http://schemas.openxmlformats.org/drawingml/2006/main" xmlns:r="http://schemas.openxmlformats.org/officeDocument/2006/relationships" xmlns:p="http://schemas.openxmlformats.org/presentationml/2006/main">
  <p:tag name="KSO_WM_UNIT_TABLE_BEAUTIFY" val="smartTable{d4c262a6-f7c7-40a8-9832-bd042876ad8d}"/>
  <p:tag name="TABLE_ENDDRAG_ORIGIN_RECT" val="717*300"/>
  <p:tag name="TABLE_ENDDRAG_RECT" val="150*156*717*300"/>
</p:tagLst>
</file>

<file path=ppt/tags/tag125.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6.xml><?xml version="1.0" encoding="utf-8"?>
<p:tagLst xmlns:a="http://schemas.openxmlformats.org/drawingml/2006/main" xmlns:r="http://schemas.openxmlformats.org/officeDocument/2006/relationships" xmlns:p="http://schemas.openxmlformats.org/presentationml/2006/main">
  <p:tag name="KSO_WM_UNIT_TABLE_BEAUTIFY" val="smartTable{08a593f7-628f-4f45-a168-7c3876f71b90}"/>
  <p:tag name="TABLE_ENDDRAG_ORIGIN_RECT" val="700*250"/>
  <p:tag name="TABLE_ENDDRAG_RECT" val="154*172*700*250"/>
</p:tagLst>
</file>

<file path=ppt/tags/tag127.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8.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29.xml><?xml version="1.0" encoding="utf-8"?>
<p:tagLst xmlns:a="http://schemas.openxmlformats.org/drawingml/2006/main" xmlns:r="http://schemas.openxmlformats.org/officeDocument/2006/relationships" xmlns:p="http://schemas.openxmlformats.org/presentationml/2006/main">
  <p:tag name="KSO_WM_UNIT_TABLE_BEAUTIFY" val="smartTable{81dd3ff4-eda8-483a-a445-fd7bc5b41a1f}"/>
  <p:tag name="TABLE_ENDDRAG_ORIGIN_RECT" val="678*318"/>
  <p:tag name="TABLE_ENDDRAG_RECT" val="174*186*678*31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ISLIDE.PICTURE" val="#664021;#713876;#713876;"/>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87.499212598425,&quot;width&quot;:19200}"/>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UNIT_TABLE_BEAUTIFY" val="smartTable{9c3dda37-a702-4911-a60a-baaf1bc72982}"/>
  <p:tag name="TABLE_ENDDRAG_ORIGIN_RECT" val="721*283"/>
  <p:tag name="TABLE_ENDDRAG_RECT" val="132*213*721*283"/>
</p:tagLst>
</file>

<file path=ppt/tags/tag139.xml><?xml version="1.0" encoding="utf-8"?>
<p:tagLst xmlns:a="http://schemas.openxmlformats.org/drawingml/2006/main" xmlns:r="http://schemas.openxmlformats.org/officeDocument/2006/relationships" xmlns:p="http://schemas.openxmlformats.org/presentationml/2006/main">
  <p:tag name="KSO_WM_UNIT_TABLE_BEAUTIFY" val="smartTable{515b009d-7f99-4896-a8e2-fa2e04dc3a9f}"/>
  <p:tag name="TABLE_ENDDRAG_ORIGIN_RECT" val="746*449"/>
  <p:tag name="TABLE_ENDDRAG_RECT" val="95*177*746*449"/>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UNIT_TABLE_BEAUTIFY" val="smartTable{b3b2b811-229d-405b-9349-29b90071f80d}"/>
  <p:tag name="TABLE_ENDDRAG_ORIGIN_RECT" val="714*226"/>
  <p:tag name="TABLE_ENDDRAG_RECT" val="132*139*714*226"/>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UNIT_TABLE_BEAUTIFY" val="smartTable{bffa075c-4282-4e18-8a9a-7895c1ed149a}"/>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790,&quot;width&quot;:4230}"/>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UNIT_TABLE_BEAUTIFY" val="smartTable{509ee183-5629-4f5e-9564-84e6f820c0f5}"/>
  <p:tag name="TABLE_ENDDRAG_ORIGIN_RECT" val="516*320"/>
  <p:tag name="TABLE_ENDDRAG_RECT" val="45*149*516*320"/>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9050"/>
      </a:spPr>
      <a:bodyPr rtlCol="0" anchor="ctr"/>
      <a:lstStyle>
        <a:defPPr algn="ctr">
          <a:defRPr kumimoji="1" sz="1400" dirty="0">
            <a:solidFill>
              <a:schemeClr val="tx1"/>
            </a:solidFill>
            <a:latin typeface="Times New Roman" panose="02020603050405020304" pitchFamily="18" charset="0"/>
            <a:ea typeface="SimSun" panose="02010600030101010101" pitchFamily="2" charset="-122"/>
          </a:defRPr>
        </a:defPPr>
      </a:lstStyle>
      <a:style>
        <a:lnRef idx="2">
          <a:schemeClr val="dk1"/>
        </a:lnRef>
        <a:fillRef idx="1">
          <a:schemeClr val="lt1"/>
        </a:fillRef>
        <a:effectRef idx="0">
          <a:schemeClr val="dk1"/>
        </a:effectRef>
        <a:fontRef idx="minor">
          <a:schemeClr val="dk1"/>
        </a:fontRef>
      </a:style>
    </a:spDef>
    <a:lnDef>
      <a:spPr>
        <a:ln w="28575">
          <a:solidFill>
            <a:schemeClr val="accent1"/>
          </a:solidFill>
          <a:tailEnd type="triangle"/>
        </a:ln>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kumimoji="1" sz="1600" dirty="0" smtClean="0">
            <a:latin typeface="Times New Roman" panose="02020603050405020304" pitchFamily="18" charset="0"/>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17242</TotalTime>
  <Words>5361</Words>
  <Application>Microsoft Office PowerPoint</Application>
  <PresentationFormat>宽屏</PresentationFormat>
  <Paragraphs>862</Paragraphs>
  <Slides>54</Slides>
  <Notes>34</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54</vt:i4>
      </vt:variant>
    </vt:vector>
  </HeadingPairs>
  <TitlesOfParts>
    <vt:vector size="70" baseType="lpstr">
      <vt:lpstr>-apple-system</vt:lpstr>
      <vt:lpstr>等线</vt:lpstr>
      <vt:lpstr>等线 Light</vt:lpstr>
      <vt:lpstr>SimSun</vt:lpstr>
      <vt:lpstr>SimSun</vt:lpstr>
      <vt:lpstr>微软雅黑</vt:lpstr>
      <vt:lpstr>微软雅黑</vt:lpstr>
      <vt:lpstr>字魂59号-创粗黑</vt:lpstr>
      <vt:lpstr>Arial</vt:lpstr>
      <vt:lpstr>Arial</vt:lpstr>
      <vt:lpstr>Calibri</vt:lpstr>
      <vt:lpstr>Cambria Math</vt:lpstr>
      <vt:lpstr>Times New Roman</vt:lpstr>
      <vt:lpstr>Verdana</vt:lpstr>
      <vt:lpstr>Wingdings</vt:lpstr>
      <vt:lpstr>Office 主题​​</vt:lpstr>
      <vt:lpstr>针对DASBlock平台的费用管理分析</vt:lpstr>
      <vt:lpstr>PMBOK版本变化</vt:lpstr>
      <vt:lpstr>任务分工</vt:lpstr>
      <vt:lpstr>DASBlock-项目背景</vt:lpstr>
      <vt:lpstr>区块链技术发展与应用</vt:lpstr>
      <vt:lpstr>网络犯罪高速增长</vt:lpstr>
      <vt:lpstr>政策背景</vt:lpstr>
      <vt:lpstr>国家需求</vt:lpstr>
      <vt:lpstr>挑战与应对</vt:lpstr>
      <vt:lpstr>平台架构</vt:lpstr>
      <vt:lpstr>规划成本管理</vt:lpstr>
      <vt:lpstr>规划成本管理方法和流程</vt:lpstr>
      <vt:lpstr>项目资源</vt:lpstr>
      <vt:lpstr>资金来源分析</vt:lpstr>
      <vt:lpstr>WBS中的控制账户确定</vt:lpstr>
      <vt:lpstr>绩效测量规则</vt:lpstr>
      <vt:lpstr>过程管理</vt:lpstr>
      <vt:lpstr>估算成本</vt:lpstr>
      <vt:lpstr>资源需求</vt:lpstr>
      <vt:lpstr>类比估算</vt:lpstr>
      <vt:lpstr>类比估算</vt:lpstr>
      <vt:lpstr>参数估算</vt:lpstr>
      <vt:lpstr>参数估算</vt:lpstr>
      <vt:lpstr>参数估算</vt:lpstr>
      <vt:lpstr>自底向上成本估算</vt:lpstr>
      <vt:lpstr>自底向上成本估算</vt:lpstr>
      <vt:lpstr>自底向上成本估算</vt:lpstr>
      <vt:lpstr>自底向上成本估算--软件设计</vt:lpstr>
      <vt:lpstr>自底向上成本估算--软件开发</vt:lpstr>
      <vt:lpstr>自底向上成本估算--软件测试发布</vt:lpstr>
      <vt:lpstr>自底向上成本估算--软件运维维护</vt:lpstr>
      <vt:lpstr>自底向上成本估算--设备及办公用品采购</vt:lpstr>
      <vt:lpstr>自底向上成本估算--项目可行性</vt:lpstr>
      <vt:lpstr>自底向上成本估算--项目验收</vt:lpstr>
      <vt:lpstr>自底向上成本估算--总成本</vt:lpstr>
      <vt:lpstr>三点估算</vt:lpstr>
      <vt:lpstr>制定预算</vt:lpstr>
      <vt:lpstr>制定预算</vt:lpstr>
      <vt:lpstr>制定预算</vt:lpstr>
      <vt:lpstr>制定预算</vt:lpstr>
      <vt:lpstr>制定预算</vt:lpstr>
      <vt:lpstr>制定预算</vt:lpstr>
      <vt:lpstr>制定预算</vt:lpstr>
      <vt:lpstr>制定预算</vt:lpstr>
      <vt:lpstr>制定预算</vt:lpstr>
      <vt:lpstr>制定预算</vt:lpstr>
      <vt:lpstr>制定预算</vt:lpstr>
      <vt:lpstr>控制成本</vt:lpstr>
      <vt:lpstr>控制成本</vt:lpstr>
      <vt:lpstr>控制成本</vt:lpstr>
      <vt:lpstr>控制成本</vt:lpstr>
      <vt:lpstr>控制成本</vt:lpstr>
      <vt:lpstr>控制成本</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hegongshan@qq.com</dc:creator>
  <cp:lastModifiedBy>Yu Jie</cp:lastModifiedBy>
  <cp:revision>5989</cp:revision>
  <cp:lastPrinted>2023-03-21T08:16:20Z</cp:lastPrinted>
  <dcterms:created xsi:type="dcterms:W3CDTF">2022-12-28T03:03:29Z</dcterms:created>
  <dcterms:modified xsi:type="dcterms:W3CDTF">2023-05-29T12:27:20Z</dcterms:modified>
</cp:coreProperties>
</file>